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0" r:id="rId3"/>
    <p:sldId id="273" r:id="rId4"/>
    <p:sldId id="274" r:id="rId5"/>
    <p:sldId id="275" r:id="rId6"/>
    <p:sldId id="276" r:id="rId7"/>
    <p:sldId id="277" r:id="rId8"/>
    <p:sldId id="262" r:id="rId9"/>
    <p:sldId id="263" r:id="rId10"/>
    <p:sldId id="269" r:id="rId11"/>
    <p:sldId id="272" r:id="rId12"/>
    <p:sldId id="271" r:id="rId13"/>
    <p:sldId id="278" r:id="rId14"/>
    <p:sldId id="266" r:id="rId15"/>
    <p:sldId id="281" r:id="rId16"/>
    <p:sldId id="280" r:id="rId17"/>
    <p:sldId id="279" r:id="rId18"/>
    <p:sldId id="264" r:id="rId19"/>
  </p:sldIdLst>
  <p:sldSz cx="9144000" cy="6858000" type="screen4x3"/>
  <p:notesSz cx="6858000" cy="9144000"/>
  <p:embeddedFontLst>
    <p:embeddedFont>
      <p:font typeface="나눔스퀘어 ExtraBold" panose="020B0600000101010101" pitchFamily="50" charset="-127"/>
      <p:bold r:id="rId20"/>
    </p:embeddedFont>
    <p:embeddedFont>
      <p:font typeface="Bell MT" panose="02020503060305020303" pitchFamily="18" charset="0"/>
      <p:regular r:id="rId21"/>
      <p:bold r:id="rId22"/>
      <p: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스퀘어 Bold" panose="020B0600000101010101" pitchFamily="50" charset="-127"/>
      <p:bold r:id="rId26"/>
    </p:embeddedFont>
    <p:embeddedFont>
      <p:font typeface="나눔스퀘어" panose="020B0600000101010101" pitchFamily="50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E53"/>
    <a:srgbClr val="063E7B"/>
    <a:srgbClr val="ED1730"/>
    <a:srgbClr val="042A54"/>
    <a:srgbClr val="FFFFFF"/>
    <a:srgbClr val="57ABFF"/>
    <a:srgbClr val="CBEFFF"/>
    <a:srgbClr val="0B59AD"/>
    <a:srgbClr val="157CFF"/>
    <a:srgbClr val="ED1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12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E0-4ACA-BF54-6DCC689FB502}"/>
              </c:ext>
            </c:extLst>
          </c:dPt>
          <c:dPt>
            <c:idx val="1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E0-4ACA-BF54-6DCC689FB502}"/>
              </c:ext>
            </c:extLst>
          </c:dPt>
          <c:dPt>
            <c:idx val="2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E0-4ACA-BF54-6DCC689FB5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3E0-4ACA-BF54-6DCC689FB502}"/>
              </c:ext>
            </c:extLst>
          </c:dPt>
          <c:cat>
            <c:strRef>
              <c:f>Sheet1!$A$2:$A$5</c:f>
              <c:strCache>
                <c:ptCount val="3"/>
                <c:pt idx="0">
                  <c:v>휠체어 부품</c:v>
                </c:pt>
                <c:pt idx="1">
                  <c:v>수동 휠체어</c:v>
                </c:pt>
                <c:pt idx="2">
                  <c:v>전동 휠체어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41.6</c:v>
                </c:pt>
                <c:pt idx="1">
                  <c:v>37.6</c:v>
                </c:pt>
                <c:pt idx="2">
                  <c:v>20.7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E0-4ACA-BF54-6DCC689FB5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0.61689</cdr:x>
      <cdr:y>0.37809</cdr:y>
    </cdr:from>
    <cdr:to>
      <cdr:x>0.78889</cdr:x>
      <cdr:y>0.5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52FF17A-3840-4913-B721-C9F992EF52E5}"/>
            </a:ext>
          </a:extLst>
        </cdr:cNvPr>
        <cdr:cNvSpPr txBox="1"/>
      </cdr:nvSpPr>
      <cdr:spPr>
        <a:xfrm xmlns:a="http://schemas.openxmlformats.org/drawingml/2006/main">
          <a:off x="3029851" y="1542923"/>
          <a:ext cx="844772" cy="4974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dirty="0">
              <a:solidFill>
                <a:schemeClr val="bg1"/>
              </a:solidFill>
            </a:rPr>
            <a:t>41.6%</a:t>
          </a:r>
          <a:endParaRPr lang="ko-KR" altLang="en-US" sz="20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0.28959</cdr:x>
      <cdr:y>0.23578</cdr:y>
    </cdr:from>
    <cdr:to>
      <cdr:x>0.48616</cdr:x>
      <cdr:y>0.38719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E891C17E-6502-4243-AEAD-D209F47BFE46}"/>
            </a:ext>
          </a:extLst>
        </cdr:cNvPr>
        <cdr:cNvSpPr txBox="1"/>
      </cdr:nvSpPr>
      <cdr:spPr>
        <a:xfrm xmlns:a="http://schemas.openxmlformats.org/drawingml/2006/main">
          <a:off x="1422322" y="962199"/>
          <a:ext cx="965447" cy="6178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dirty="0">
              <a:solidFill>
                <a:schemeClr val="bg1"/>
              </a:solidFill>
            </a:rPr>
            <a:t>20.7%</a:t>
          </a:r>
          <a:endParaRPr lang="ko-KR" altLang="en-US" sz="20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0.2552</cdr:x>
      <cdr:y>0.15497</cdr:y>
    </cdr:from>
    <cdr:to>
      <cdr:x>0.44138</cdr:x>
      <cdr:y>0.24342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253424" y="632397"/>
          <a:ext cx="914400" cy="3609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1400" dirty="0" smtClean="0">
              <a:solidFill>
                <a:schemeClr val="bg1"/>
              </a:solidFill>
            </a:rPr>
            <a:t>전동 휠체어</a:t>
          </a:r>
          <a:endParaRPr lang="ko-KR" altLang="en-US" sz="14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0.57618</cdr:x>
      <cdr:y>0.29944</cdr:y>
    </cdr:from>
    <cdr:to>
      <cdr:x>0.78889</cdr:x>
      <cdr:y>0.37609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829893" y="1221945"/>
          <a:ext cx="1044730" cy="312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1400" dirty="0" smtClean="0">
              <a:solidFill>
                <a:schemeClr val="bg1"/>
              </a:solidFill>
            </a:rPr>
            <a:t>휠체어 부품</a:t>
          </a:r>
          <a:endParaRPr lang="ko-KR" altLang="en-US" sz="14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0.28959</cdr:x>
      <cdr:y>0.52646</cdr:y>
    </cdr:from>
    <cdr:to>
      <cdr:x>0.47577</cdr:x>
      <cdr:y>0.75053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1422322" y="214837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1400" dirty="0" smtClean="0"/>
            <a:t>수동 휠체어</a:t>
          </a:r>
          <a:endParaRPr lang="ko-KR" altLang="en-US" sz="14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7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5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9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9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2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0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8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7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5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7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3D52-B5BE-4FF6-949B-64820011A74C}" type="datetimeFigureOut">
              <a:rPr lang="ko-KR" altLang="en-US" smtClean="0"/>
              <a:t>2018-10-09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6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gtire.tistory.com/32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11" Type="http://schemas.openxmlformats.org/officeDocument/2006/relationships/hyperlink" Target="http://pngimg.com/download/31546" TargetMode="External"/><Relationship Id="rId6" Type="http://schemas.openxmlformats.org/officeDocument/2006/relationships/hyperlink" Target="https://es.wikipedia.org/wiki/Archivo:SOS_112.svg" TargetMode="External"/><Relationship Id="rId10" Type="http://schemas.openxmlformats.org/officeDocument/2006/relationships/image" Target="../media/image10.png"/><Relationship Id="rId9" Type="http://schemas.openxmlformats.org/officeDocument/2006/relationships/hyperlink" Target="http://bigtire.tistory.com/320" TargetMode="Externa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/>
          <p:cNvGrpSpPr/>
          <p:nvPr/>
        </p:nvGrpSpPr>
        <p:grpSpPr>
          <a:xfrm>
            <a:off x="216390" y="2250831"/>
            <a:ext cx="8711232" cy="1837428"/>
            <a:chOff x="216390" y="2742853"/>
            <a:chExt cx="8711232" cy="1345406"/>
          </a:xfrm>
          <a:scene3d>
            <a:camera prst="obliqueTopLeft"/>
            <a:lightRig rig="threePt" dir="t"/>
          </a:scene3d>
        </p:grpSpPr>
        <p:sp>
          <p:nvSpPr>
            <p:cNvPr id="51" name="TextBox 50"/>
            <p:cNvSpPr txBox="1"/>
            <p:nvPr/>
          </p:nvSpPr>
          <p:spPr>
            <a:xfrm>
              <a:off x="3585994" y="3201085"/>
              <a:ext cx="19720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DR.WILL</a:t>
              </a:r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34321" y="3785860"/>
              <a:ext cx="24753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 N S E R T S U B T I T L E H E R E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16390" y="2806353"/>
              <a:ext cx="8711232" cy="34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dirty="0" smtClean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휠체어 사용자의 사고 후 골든 타임을 지켜주는 </a:t>
              </a:r>
              <a:r>
                <a:rPr lang="en-US" altLang="ko-KR" sz="2500" dirty="0" smtClean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IOT </a:t>
              </a:r>
              <a:r>
                <a:rPr lang="ko-KR" altLang="en-US" sz="2500" dirty="0" smtClean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</a:t>
              </a:r>
              <a:endParaRPr lang="en-US" altLang="ko-KR" sz="25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3394361" y="2742853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3394361" y="4088259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4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111377" cy="461665"/>
            <a:chOff x="177139" y="302180"/>
            <a:chExt cx="3111377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073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휠체어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8F69426B-DBF3-4580-825B-C62498C2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23681"/>
              </p:ext>
            </p:extLst>
          </p:nvPr>
        </p:nvGraphicFramePr>
        <p:xfrm>
          <a:off x="126716" y="3825256"/>
          <a:ext cx="6412156" cy="2844416"/>
        </p:xfrm>
        <a:graphic>
          <a:graphicData uri="http://schemas.openxmlformats.org/drawingml/2006/table">
            <a:tbl>
              <a:tblPr/>
              <a:tblGrid>
                <a:gridCol w="982924">
                  <a:extLst>
                    <a:ext uri="{9D8B030D-6E8A-4147-A177-3AD203B41FA5}">
                      <a16:colId xmlns:a16="http://schemas.microsoft.com/office/drawing/2014/main" val="2048024749"/>
                    </a:ext>
                  </a:extLst>
                </a:gridCol>
                <a:gridCol w="1117030">
                  <a:extLst>
                    <a:ext uri="{9D8B030D-6E8A-4147-A177-3AD203B41FA5}">
                      <a16:colId xmlns:a16="http://schemas.microsoft.com/office/drawing/2014/main" val="1503611170"/>
                    </a:ext>
                  </a:extLst>
                </a:gridCol>
                <a:gridCol w="683853">
                  <a:extLst>
                    <a:ext uri="{9D8B030D-6E8A-4147-A177-3AD203B41FA5}">
                      <a16:colId xmlns:a16="http://schemas.microsoft.com/office/drawing/2014/main" val="4281317026"/>
                    </a:ext>
                  </a:extLst>
                </a:gridCol>
                <a:gridCol w="683853">
                  <a:extLst>
                    <a:ext uri="{9D8B030D-6E8A-4147-A177-3AD203B41FA5}">
                      <a16:colId xmlns:a16="http://schemas.microsoft.com/office/drawing/2014/main" val="1291954311"/>
                    </a:ext>
                  </a:extLst>
                </a:gridCol>
                <a:gridCol w="683853">
                  <a:extLst>
                    <a:ext uri="{9D8B030D-6E8A-4147-A177-3AD203B41FA5}">
                      <a16:colId xmlns:a16="http://schemas.microsoft.com/office/drawing/2014/main" val="3588487314"/>
                    </a:ext>
                  </a:extLst>
                </a:gridCol>
                <a:gridCol w="683853">
                  <a:extLst>
                    <a:ext uri="{9D8B030D-6E8A-4147-A177-3AD203B41FA5}">
                      <a16:colId xmlns:a16="http://schemas.microsoft.com/office/drawing/2014/main" val="4009302749"/>
                    </a:ext>
                  </a:extLst>
                </a:gridCol>
                <a:gridCol w="683853">
                  <a:extLst>
                    <a:ext uri="{9D8B030D-6E8A-4147-A177-3AD203B41FA5}">
                      <a16:colId xmlns:a16="http://schemas.microsoft.com/office/drawing/2014/main" val="1888445362"/>
                    </a:ext>
                  </a:extLst>
                </a:gridCol>
                <a:gridCol w="892937">
                  <a:extLst>
                    <a:ext uri="{9D8B030D-6E8A-4147-A177-3AD203B41FA5}">
                      <a16:colId xmlns:a16="http://schemas.microsoft.com/office/drawing/2014/main" val="1729143365"/>
                    </a:ext>
                  </a:extLst>
                </a:gridCol>
              </a:tblGrid>
              <a:tr h="281468"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필요및소지별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보조기구종류별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217937"/>
                  </a:ext>
                </a:extLst>
              </a:tr>
              <a:tr h="465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18002"/>
                  </a:ext>
                </a:extLst>
              </a:tr>
              <a:tr h="516386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114,110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154,581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59869"/>
                  </a:ext>
                </a:extLst>
              </a:tr>
              <a:tr h="463045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85,897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86,860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109,249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6009"/>
                  </a:ext>
                </a:extLst>
              </a:tr>
              <a:tr h="463045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59,649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59,748</a:t>
                      </a: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05095"/>
                  </a:ext>
                </a:extLst>
              </a:tr>
              <a:tr h="463045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37,597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52,456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64049"/>
                  </a:ext>
                </a:extLst>
              </a:tr>
            </a:tbl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3339208" descr="EMB00001a9441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1" y="909921"/>
            <a:ext cx="8127701" cy="288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32794" y="2454442"/>
            <a:ext cx="5182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일반 휠체어의 위험이 많아지면서 사고가 잦아지는 추세</a:t>
            </a:r>
            <a:endParaRPr lang="ko-KR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9372" y="5247464"/>
            <a:ext cx="2666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accent5">
                    <a:lumMod val="50000"/>
                  </a:schemeClr>
                </a:solidFill>
              </a:rPr>
              <a:t>필요에 의해 소지가 적은 상황</a:t>
            </a:r>
            <a:endParaRPr lang="en-US" altLang="ko-KR" sz="15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sz="15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위로 굽은 화살표 17"/>
          <p:cNvSpPr/>
          <p:nvPr/>
        </p:nvSpPr>
        <p:spPr>
          <a:xfrm>
            <a:off x="6559371" y="5524463"/>
            <a:ext cx="370817" cy="551484"/>
          </a:xfrm>
          <a:prstGeom prst="bent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위로 굽은 화살표 73"/>
          <p:cNvSpPr/>
          <p:nvPr/>
        </p:nvSpPr>
        <p:spPr>
          <a:xfrm flipV="1">
            <a:off x="6559371" y="4790237"/>
            <a:ext cx="370817" cy="457225"/>
          </a:xfrm>
          <a:prstGeom prst="bentUpArrow">
            <a:avLst>
              <a:gd name="adj1" fmla="val 18510"/>
              <a:gd name="adj2" fmla="val 25000"/>
              <a:gd name="adj3" fmla="val 25000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808684" cy="461665"/>
            <a:chOff x="177139" y="302180"/>
            <a:chExt cx="3808684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770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노인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고령화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_x707750232" descr="EMB000014b8125d">
            <a:extLst>
              <a:ext uri="{FF2B5EF4-FFF2-40B4-BE49-F238E27FC236}">
                <a16:creationId xmlns:a16="http://schemas.microsoft.com/office/drawing/2014/main" id="{CC4F2D0F-8AD4-4A9F-9BF1-E4FC6DD5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970" y="686413"/>
            <a:ext cx="6438030" cy="29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465490" y="26511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52342736" descr="EMB00001a9441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87" y="3513222"/>
            <a:ext cx="6633005" cy="326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51" y="1552873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현재 고령화 진행중으로 </a:t>
            </a:r>
            <a:endParaRPr lang="en-US" altLang="ko-KR" sz="16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점점 규모가 커질 것으로 예상</a:t>
            </a:r>
            <a:endParaRPr lang="ko-KR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1942" y="4630914"/>
            <a:ext cx="4520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노인들의 부상 부위에서 다리가 가장 많음으로써</a:t>
            </a:r>
            <a:endParaRPr lang="en-US" altLang="ko-KR" sz="16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휠체어가 필요한 비율이 높다는 것을 알 수 있음</a:t>
            </a:r>
            <a:endParaRPr lang="ko-KR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4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871201" cy="461665"/>
            <a:chOff x="177139" y="302180"/>
            <a:chExt cx="3871201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833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장애인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환자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39127"/>
            <a:ext cx="10739036" cy="72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49983472" descr="EMB00001a9441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9" y="1078379"/>
            <a:ext cx="8614383" cy="457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2334" y="5908001"/>
            <a:ext cx="723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휠체어가 가장 필요한 지체장애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,  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뇌병변장애의 비율이 높은 것을 확인 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2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871201" cy="461665"/>
            <a:chOff x="177139" y="302180"/>
            <a:chExt cx="3871201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833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장애인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사고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39127"/>
            <a:ext cx="10739036" cy="72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03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95195056" descr="EMB00001a9441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39" y="877534"/>
            <a:ext cx="8629404" cy="489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8786" y="5979886"/>
            <a:ext cx="843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일반 휠체어는 속도 제어나 위험 도움 요청 기능이 없어 큰 사고로 이루어지기 쉬움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909125" cy="461665"/>
            <a:chOff x="177139" y="302180"/>
            <a:chExt cx="190912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수익 구조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65278" y="692868"/>
            <a:ext cx="180393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대여 업체 납품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873457"/>
            <a:ext cx="2086264" cy="4077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F69426B-DBF3-4580-825B-C62498C2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383064"/>
              </p:ext>
            </p:extLst>
          </p:nvPr>
        </p:nvGraphicFramePr>
        <p:xfrm>
          <a:off x="115480" y="1171812"/>
          <a:ext cx="6155142" cy="2989587"/>
        </p:xfrm>
        <a:graphic>
          <a:graphicData uri="http://schemas.openxmlformats.org/drawingml/2006/table">
            <a:tbl>
              <a:tblPr/>
              <a:tblGrid>
                <a:gridCol w="943527">
                  <a:extLst>
                    <a:ext uri="{9D8B030D-6E8A-4147-A177-3AD203B41FA5}">
                      <a16:colId xmlns:a16="http://schemas.microsoft.com/office/drawing/2014/main" val="2048024749"/>
                    </a:ext>
                  </a:extLst>
                </a:gridCol>
                <a:gridCol w="1072255">
                  <a:extLst>
                    <a:ext uri="{9D8B030D-6E8A-4147-A177-3AD203B41FA5}">
                      <a16:colId xmlns:a16="http://schemas.microsoft.com/office/drawing/2014/main" val="1503611170"/>
                    </a:ext>
                  </a:extLst>
                </a:gridCol>
                <a:gridCol w="656443">
                  <a:extLst>
                    <a:ext uri="{9D8B030D-6E8A-4147-A177-3AD203B41FA5}">
                      <a16:colId xmlns:a16="http://schemas.microsoft.com/office/drawing/2014/main" val="4281317026"/>
                    </a:ext>
                  </a:extLst>
                </a:gridCol>
                <a:gridCol w="747065">
                  <a:extLst>
                    <a:ext uri="{9D8B030D-6E8A-4147-A177-3AD203B41FA5}">
                      <a16:colId xmlns:a16="http://schemas.microsoft.com/office/drawing/2014/main" val="1291954311"/>
                    </a:ext>
                  </a:extLst>
                </a:gridCol>
                <a:gridCol w="565821">
                  <a:extLst>
                    <a:ext uri="{9D8B030D-6E8A-4147-A177-3AD203B41FA5}">
                      <a16:colId xmlns:a16="http://schemas.microsoft.com/office/drawing/2014/main" val="3588487314"/>
                    </a:ext>
                  </a:extLst>
                </a:gridCol>
                <a:gridCol w="703421">
                  <a:extLst>
                    <a:ext uri="{9D8B030D-6E8A-4147-A177-3AD203B41FA5}">
                      <a16:colId xmlns:a16="http://schemas.microsoft.com/office/drawing/2014/main" val="4009302749"/>
                    </a:ext>
                  </a:extLst>
                </a:gridCol>
                <a:gridCol w="609465">
                  <a:extLst>
                    <a:ext uri="{9D8B030D-6E8A-4147-A177-3AD203B41FA5}">
                      <a16:colId xmlns:a16="http://schemas.microsoft.com/office/drawing/2014/main" val="1888445362"/>
                    </a:ext>
                  </a:extLst>
                </a:gridCol>
                <a:gridCol w="857145">
                  <a:extLst>
                    <a:ext uri="{9D8B030D-6E8A-4147-A177-3AD203B41FA5}">
                      <a16:colId xmlns:a16="http://schemas.microsoft.com/office/drawing/2014/main" val="1729143365"/>
                    </a:ext>
                  </a:extLst>
                </a:gridCol>
              </a:tblGrid>
              <a:tr h="288861"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필요및소지별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보조기구종류별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217937"/>
                  </a:ext>
                </a:extLst>
              </a:tr>
              <a:tr h="661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18002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114,110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154,581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59869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85,897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86,860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109,249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6009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59,649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59,748</a:t>
                      </a: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05095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37,597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52,456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6404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70622" y="1410229"/>
            <a:ext cx="28793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※</a:t>
            </a:r>
            <a:r>
              <a:rPr lang="ko-KR" altLang="en-US" sz="1600" dirty="0" smtClean="0"/>
              <a:t> 이 표를 근거하여 </a:t>
            </a:r>
            <a:r>
              <a:rPr lang="en-US" altLang="ko-KR" sz="1600" dirty="0" smtClean="0"/>
              <a:t>2018</a:t>
            </a:r>
            <a:r>
              <a:rPr lang="ko-KR" altLang="en-US" sz="1600" dirty="0" smtClean="0"/>
              <a:t>년도</a:t>
            </a:r>
            <a:endParaRPr lang="en-US" altLang="ko-KR" sz="1600" dirty="0" smtClean="0"/>
          </a:p>
          <a:p>
            <a:r>
              <a:rPr lang="ko-KR" altLang="en-US" sz="1600" dirty="0" smtClean="0"/>
              <a:t> 휠체어 </a:t>
            </a:r>
            <a:r>
              <a:rPr lang="ko-KR" altLang="en-US" sz="1600" dirty="0" err="1" smtClean="0"/>
              <a:t>필요치와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소지량</a:t>
            </a:r>
            <a:r>
              <a:rPr lang="ko-KR" altLang="en-US" sz="1600" dirty="0" smtClean="0"/>
              <a:t> 추측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  2008</a:t>
            </a:r>
            <a:r>
              <a:rPr lang="ko-KR" altLang="en-US" sz="1600" dirty="0" smtClean="0"/>
              <a:t>년   </a:t>
            </a:r>
            <a:r>
              <a:rPr lang="en-US" altLang="ko-KR" sz="1600" dirty="0" smtClean="0"/>
              <a:t>103,711  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43,772   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2011</a:t>
            </a:r>
            <a:r>
              <a:rPr lang="ko-KR" altLang="en-US" sz="1600" dirty="0" smtClean="0"/>
              <a:t>년   </a:t>
            </a:r>
            <a:r>
              <a:rPr lang="en-US" altLang="ko-KR" sz="1600" dirty="0" smtClean="0"/>
              <a:t>114,110  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59,649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2014</a:t>
            </a:r>
            <a:r>
              <a:rPr lang="ko-KR" altLang="en-US" sz="1600" dirty="0" smtClean="0"/>
              <a:t>년   </a:t>
            </a:r>
            <a:r>
              <a:rPr lang="en-US" altLang="ko-KR" sz="1600" dirty="0" smtClean="0"/>
              <a:t>154,581  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59,748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2018</a:t>
            </a:r>
            <a:r>
              <a:rPr lang="ko-KR" altLang="en-US" sz="1600" dirty="0" smtClean="0"/>
              <a:t>년   </a:t>
            </a:r>
            <a:r>
              <a:rPr lang="en-US" altLang="ko-KR" sz="1600" dirty="0" smtClean="0"/>
              <a:t>210,000    80,000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6336" y="4805271"/>
            <a:ext cx="26853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키트 가격</a:t>
            </a:r>
            <a:r>
              <a:rPr lang="en-US" altLang="ko-KR" sz="1700" dirty="0" smtClean="0"/>
              <a:t>: 90,000</a:t>
            </a:r>
          </a:p>
          <a:p>
            <a:r>
              <a:rPr lang="en-US" altLang="ko-KR" sz="1700" dirty="0" smtClean="0"/>
              <a:t>1</a:t>
            </a:r>
            <a:r>
              <a:rPr lang="ko-KR" altLang="en-US" sz="1700" dirty="0" smtClean="0"/>
              <a:t>년 예상 판매 수</a:t>
            </a:r>
            <a:r>
              <a:rPr lang="en-US" altLang="ko-KR" sz="1700" dirty="0" smtClean="0"/>
              <a:t>: 20,000</a:t>
            </a:r>
            <a:r>
              <a:rPr lang="ko-KR" altLang="en-US" sz="1700" dirty="0" smtClean="0"/>
              <a:t>대</a:t>
            </a:r>
            <a:endParaRPr lang="en-US" altLang="ko-KR" sz="1700" dirty="0" smtClean="0"/>
          </a:p>
          <a:p>
            <a:endParaRPr lang="en-US" altLang="ko-KR" sz="1700" dirty="0"/>
          </a:p>
          <a:p>
            <a:r>
              <a:rPr lang="en-US" altLang="ko-KR" sz="1700" dirty="0" smtClean="0"/>
              <a:t>= </a:t>
            </a:r>
            <a:r>
              <a:rPr lang="ko-KR" altLang="en-US" sz="1700" dirty="0" smtClean="0"/>
              <a:t>약 </a:t>
            </a:r>
            <a:r>
              <a:rPr lang="en-US" altLang="ko-KR" sz="1700" dirty="0" smtClean="0"/>
              <a:t>2,700,000,000</a:t>
            </a:r>
            <a:r>
              <a:rPr lang="ko-KR" altLang="en-US" sz="1700" dirty="0" smtClean="0"/>
              <a:t>원</a:t>
            </a:r>
            <a:endParaRPr lang="ko-KR" altLang="en-US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5" y="4449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초기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29315" y="4435940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중기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소지량</a:t>
            </a:r>
            <a:r>
              <a:rPr lang="ko-KR" altLang="en-US" sz="1400" dirty="0" smtClean="0"/>
              <a:t> 더 늘어날 것으로 추측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729315" y="4805272"/>
            <a:ext cx="336021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키트 가격</a:t>
            </a:r>
            <a:r>
              <a:rPr lang="en-US" altLang="ko-KR" sz="1700" dirty="0" smtClean="0"/>
              <a:t>: 75,000</a:t>
            </a:r>
          </a:p>
          <a:p>
            <a:r>
              <a:rPr lang="en-US" altLang="ko-KR" sz="1700" dirty="0" smtClean="0"/>
              <a:t>1</a:t>
            </a:r>
            <a:r>
              <a:rPr lang="ko-KR" altLang="en-US" sz="1700" dirty="0" smtClean="0"/>
              <a:t>년 예상 판매 수</a:t>
            </a:r>
            <a:r>
              <a:rPr lang="en-US" altLang="ko-KR" sz="1700" dirty="0" smtClean="0"/>
              <a:t>: 40,000-50,000</a:t>
            </a:r>
            <a:r>
              <a:rPr lang="ko-KR" altLang="en-US" sz="1700" dirty="0" smtClean="0"/>
              <a:t>대</a:t>
            </a:r>
            <a:endParaRPr lang="en-US" altLang="ko-KR" sz="1700" dirty="0" smtClean="0"/>
          </a:p>
          <a:p>
            <a:endParaRPr lang="en-US" altLang="ko-KR" sz="1700" dirty="0"/>
          </a:p>
          <a:p>
            <a:r>
              <a:rPr lang="en-US" altLang="ko-KR" sz="1700" dirty="0" smtClean="0"/>
              <a:t>= </a:t>
            </a:r>
            <a:r>
              <a:rPr lang="ko-KR" altLang="en-US" sz="1700" dirty="0" smtClean="0"/>
              <a:t>약 </a:t>
            </a:r>
            <a:r>
              <a:rPr lang="en-US" altLang="ko-KR" sz="1700" dirty="0" smtClean="0"/>
              <a:t>3,400,000,000</a:t>
            </a:r>
            <a:r>
              <a:rPr lang="ko-KR" altLang="en-US" sz="1700" dirty="0" smtClean="0"/>
              <a:t>원</a:t>
            </a:r>
            <a:endParaRPr lang="ko-KR" altLang="en-US" sz="1700" dirty="0"/>
          </a:p>
        </p:txBody>
      </p:sp>
      <p:sp>
        <p:nvSpPr>
          <p:cNvPr id="17" name="TextBox 16"/>
          <p:cNvSpPr txBox="1"/>
          <p:nvPr/>
        </p:nvSpPr>
        <p:spPr>
          <a:xfrm>
            <a:off x="6144786" y="4449379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말기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소지량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더 늘어날 것으로 </a:t>
            </a:r>
            <a:r>
              <a:rPr lang="ko-KR" altLang="en-US" sz="1400" dirty="0" smtClean="0"/>
              <a:t>추측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70622" y="4818711"/>
            <a:ext cx="26853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키트 가격 </a:t>
            </a:r>
            <a:r>
              <a:rPr lang="en-US" altLang="ko-KR" sz="1700" dirty="0" smtClean="0"/>
              <a:t>60,000</a:t>
            </a:r>
          </a:p>
          <a:p>
            <a:r>
              <a:rPr lang="en-US" altLang="ko-KR" sz="1700" dirty="0" smtClean="0"/>
              <a:t>1</a:t>
            </a:r>
            <a:r>
              <a:rPr lang="ko-KR" altLang="en-US" sz="1700" dirty="0" smtClean="0"/>
              <a:t>년 예상 판매 수</a:t>
            </a:r>
            <a:r>
              <a:rPr lang="en-US" altLang="ko-KR" sz="1700" dirty="0" smtClean="0"/>
              <a:t>: 80,000</a:t>
            </a:r>
            <a:r>
              <a:rPr lang="ko-KR" altLang="en-US" sz="1700" dirty="0" smtClean="0"/>
              <a:t>대</a:t>
            </a:r>
            <a:endParaRPr lang="en-US" altLang="ko-KR" sz="1700" dirty="0" smtClean="0"/>
          </a:p>
          <a:p>
            <a:endParaRPr lang="en-US" altLang="ko-KR" sz="1700" dirty="0"/>
          </a:p>
          <a:p>
            <a:r>
              <a:rPr lang="en-US" altLang="ko-KR" sz="1700" dirty="0" smtClean="0"/>
              <a:t>=</a:t>
            </a:r>
            <a:r>
              <a:rPr lang="ko-KR" altLang="en-US" sz="1700" dirty="0" smtClean="0"/>
              <a:t>약 </a:t>
            </a:r>
            <a:r>
              <a:rPr lang="en-US" altLang="ko-KR" sz="1700" dirty="0" smtClean="0"/>
              <a:t>4,800,000,000</a:t>
            </a:r>
            <a:r>
              <a:rPr lang="ko-KR" altLang="en-US" sz="1700" dirty="0" smtClean="0"/>
              <a:t>원</a:t>
            </a:r>
            <a:endParaRPr lang="ko-KR" altLang="en-US" sz="1700" dirty="0"/>
          </a:p>
        </p:txBody>
      </p:sp>
      <p:sp>
        <p:nvSpPr>
          <p:cNvPr id="20" name="TextBox 19"/>
          <p:cNvSpPr txBox="1"/>
          <p:nvPr/>
        </p:nvSpPr>
        <p:spPr>
          <a:xfrm>
            <a:off x="847389" y="6218584"/>
            <a:ext cx="7124066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나중에 어느정도 적응하면 최저 단가로 설치 비용만 받아 운영할 계획 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701687" y="4449379"/>
            <a:ext cx="0" cy="1494665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089530" y="4462819"/>
            <a:ext cx="0" cy="1494665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0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569288" cy="461665"/>
            <a:chOff x="177139" y="302180"/>
            <a:chExt cx="156928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531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소개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 flipV="1">
            <a:off x="0" y="873457"/>
            <a:ext cx="2086264" cy="4077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264CFB1-D324-426C-BC03-790A790B21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2767" y="1753299"/>
          <a:ext cx="5368955" cy="347259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15019">
                  <a:extLst>
                    <a:ext uri="{9D8B030D-6E8A-4147-A177-3AD203B41FA5}">
                      <a16:colId xmlns:a16="http://schemas.microsoft.com/office/drawing/2014/main" val="1463535033"/>
                    </a:ext>
                  </a:extLst>
                </a:gridCol>
                <a:gridCol w="626552">
                  <a:extLst>
                    <a:ext uri="{9D8B030D-6E8A-4147-A177-3AD203B41FA5}">
                      <a16:colId xmlns:a16="http://schemas.microsoft.com/office/drawing/2014/main" val="2891258730"/>
                    </a:ext>
                  </a:extLst>
                </a:gridCol>
                <a:gridCol w="2335169">
                  <a:extLst>
                    <a:ext uri="{9D8B030D-6E8A-4147-A177-3AD203B41FA5}">
                      <a16:colId xmlns:a16="http://schemas.microsoft.com/office/drawing/2014/main" val="3472159222"/>
                    </a:ext>
                  </a:extLst>
                </a:gridCol>
                <a:gridCol w="1792215">
                  <a:extLst>
                    <a:ext uri="{9D8B030D-6E8A-4147-A177-3AD203B41FA5}">
                      <a16:colId xmlns:a16="http://schemas.microsoft.com/office/drawing/2014/main" val="17209653"/>
                    </a:ext>
                  </a:extLst>
                </a:gridCol>
              </a:tblGrid>
              <a:tr h="331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이름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경력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역량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611578"/>
                  </a:ext>
                </a:extLst>
              </a:tr>
              <a:tr h="477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이상우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팀장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한림대학교 컴퓨터공학과 재학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다수 로봇 대회 출전 및 </a:t>
                      </a:r>
                      <a:r>
                        <a:rPr lang="en-US" altLang="ko-KR" sz="1100" dirty="0"/>
                        <a:t>WRO </a:t>
                      </a:r>
                      <a:r>
                        <a:rPr lang="ko-KR" altLang="en-US" sz="1100" dirty="0"/>
                        <a:t>국가대표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C, JAVA, </a:t>
                      </a:r>
                    </a:p>
                    <a:p>
                      <a:pPr latinLnBrk="1"/>
                      <a:r>
                        <a:rPr lang="en-US" altLang="ko-KR" sz="1100" dirty="0"/>
                        <a:t>Lab View</a:t>
                      </a:r>
                      <a:r>
                        <a:rPr lang="ko-KR" altLang="en-US" sz="1100" dirty="0"/>
                        <a:t> 프로그래밍 가능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736764"/>
                  </a:ext>
                </a:extLst>
              </a:tr>
              <a:tr h="474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김기태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컴퓨터공학과 재학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latinLnBrk="1"/>
                      <a:r>
                        <a:rPr lang="ko-KR" altLang="en-US" sz="1100" dirty="0"/>
                        <a:t>네트워크 관리사 자격증 소지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프로그램 개발 동아리 활동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안드로이드 프로그램 제작 경험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6159"/>
                  </a:ext>
                </a:extLst>
              </a:tr>
              <a:tr h="4065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정서윤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영업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&amp;</a:t>
                      </a:r>
                    </a:p>
                    <a:p>
                      <a:pPr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마케팅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경영학과 재학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008636"/>
                  </a:ext>
                </a:extLst>
              </a:tr>
              <a:tr h="428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effectLst/>
                        </a:rPr>
                        <a:t>이다빈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금융재무학과 재학 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kern="1200" dirty="0">
                          <a:effectLst/>
                        </a:rPr>
                        <a:t>고령 친화 관련 </a:t>
                      </a:r>
                      <a:endParaRPr lang="en-US" altLang="ko-KR" sz="1100" kern="1200" dirty="0">
                        <a:effectLst/>
                      </a:endParaRPr>
                    </a:p>
                    <a:p>
                      <a:pPr latinLnBrk="1"/>
                      <a:r>
                        <a:rPr lang="ko-KR" altLang="en-US" sz="1100" kern="1200" dirty="0">
                          <a:effectLst/>
                        </a:rPr>
                        <a:t>창업동아리에서 활동 경험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377518"/>
                  </a:ext>
                </a:extLst>
              </a:tr>
              <a:tr h="335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곽민정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기획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법학과 재학 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388470"/>
                  </a:ext>
                </a:extLst>
              </a:tr>
              <a:tr h="331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effectLst/>
                        </a:rPr>
                        <a:t>우건희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컴퓨터공학과 재학</a:t>
                      </a:r>
                    </a:p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/>
                        <a:t>프로그램 개발 동아리 활동</a:t>
                      </a:r>
                      <a:r>
                        <a:rPr lang="en-US" altLang="ko-KR" sz="1100" kern="1200" dirty="0"/>
                        <a:t>, C, JAVA </a:t>
                      </a:r>
                      <a:r>
                        <a:rPr lang="ko-KR" altLang="en-US" sz="1100" kern="1200" dirty="0"/>
                        <a:t>프로그래밍 </a:t>
                      </a:r>
                      <a:endParaRPr lang="en-US" altLang="ko-KR" sz="1100" kern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/>
                        <a:t>가능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20209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4D4935-93EE-42E2-B7A3-5FA39904458D}"/>
              </a:ext>
            </a:extLst>
          </p:cNvPr>
          <p:cNvGrpSpPr/>
          <p:nvPr/>
        </p:nvGrpSpPr>
        <p:grpSpPr>
          <a:xfrm>
            <a:off x="0" y="1862356"/>
            <a:ext cx="3548543" cy="3825380"/>
            <a:chOff x="274896" y="1602297"/>
            <a:chExt cx="3957789" cy="47399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39D427-DB67-49F2-9E44-B3113C8E06BD}"/>
                </a:ext>
              </a:extLst>
            </p:cNvPr>
            <p:cNvSpPr txBox="1"/>
            <p:nvPr/>
          </p:nvSpPr>
          <p:spPr>
            <a:xfrm>
              <a:off x="1082180" y="5972961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 err="1"/>
                <a:t>닥터윌</a:t>
              </a:r>
              <a:r>
                <a:rPr lang="ko-KR" altLang="en-US" dirty="0"/>
                <a:t> 조직도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FC5488-91E8-4499-8B94-2295B8168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 t="1956" r="13547" b="16943"/>
            <a:stretch/>
          </p:blipFill>
          <p:spPr>
            <a:xfrm>
              <a:off x="1602299" y="1602297"/>
              <a:ext cx="949702" cy="10654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CC8BAD-6BA0-48DC-AD90-B001522DD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 t="1956" r="13547" b="16943"/>
            <a:stretch/>
          </p:blipFill>
          <p:spPr>
            <a:xfrm>
              <a:off x="521518" y="3633831"/>
              <a:ext cx="949702" cy="10654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7DB16A-AF87-49ED-B793-E9F09AFAA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 t="1956" r="13547" b="16943"/>
            <a:stretch/>
          </p:blipFill>
          <p:spPr>
            <a:xfrm>
              <a:off x="2670498" y="3610063"/>
              <a:ext cx="949702" cy="10654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3982CF-52B1-4B2F-AAB0-B5FBE45C9289}"/>
                </a:ext>
              </a:extLst>
            </p:cNvPr>
            <p:cNvSpPr txBox="1"/>
            <p:nvPr/>
          </p:nvSpPr>
          <p:spPr>
            <a:xfrm>
              <a:off x="1434516" y="2659310"/>
              <a:ext cx="1650590" cy="432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대표 이상우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3F44DD5-6344-4015-B6B2-2BA1DFD380D1}"/>
                </a:ext>
              </a:extLst>
            </p:cNvPr>
            <p:cNvGrpSpPr/>
            <p:nvPr/>
          </p:nvGrpSpPr>
          <p:grpSpPr>
            <a:xfrm>
              <a:off x="964734" y="2961314"/>
              <a:ext cx="2181138" cy="563460"/>
              <a:chOff x="939567" y="3045204"/>
              <a:chExt cx="2181138" cy="563460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D867E08-DDD6-492F-A0E1-1F7F529C6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5303" y="3045204"/>
                <a:ext cx="0" cy="285225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663D24D0-4BFC-4E71-98A4-E1FCE9C2FF46}"/>
                  </a:ext>
                </a:extLst>
              </p:cNvPr>
              <p:cNvCxnSpPr/>
              <p:nvPr/>
            </p:nvCxnSpPr>
            <p:spPr>
              <a:xfrm>
                <a:off x="939567" y="3330429"/>
                <a:ext cx="2181138" cy="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8B9628F-032F-4D48-8974-679B2A850D56}"/>
                  </a:ext>
                </a:extLst>
              </p:cNvPr>
              <p:cNvCxnSpPr/>
              <p:nvPr/>
            </p:nvCxnSpPr>
            <p:spPr>
              <a:xfrm>
                <a:off x="956345" y="3322040"/>
                <a:ext cx="0" cy="285226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698CC97-1FDF-4FEE-852B-C36CF7A2D6DB}"/>
                  </a:ext>
                </a:extLst>
              </p:cNvPr>
              <p:cNvCxnSpPr/>
              <p:nvPr/>
            </p:nvCxnSpPr>
            <p:spPr>
              <a:xfrm>
                <a:off x="3105325" y="3323438"/>
                <a:ext cx="0" cy="285226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B265F0-6840-4618-A240-C384FE72ED2C}"/>
                </a:ext>
              </a:extLst>
            </p:cNvPr>
            <p:cNvSpPr txBox="1"/>
            <p:nvPr/>
          </p:nvSpPr>
          <p:spPr>
            <a:xfrm>
              <a:off x="274896" y="4688022"/>
              <a:ext cx="197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팀장 김기태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A51D6B-FF02-432D-A12D-A82B96777945}"/>
                </a:ext>
              </a:extLst>
            </p:cNvPr>
            <p:cNvSpPr txBox="1"/>
            <p:nvPr/>
          </p:nvSpPr>
          <p:spPr>
            <a:xfrm>
              <a:off x="2474754" y="4689445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팀장 정서윤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D32231-441C-4B09-AC33-688E513B5431}"/>
                </a:ext>
              </a:extLst>
            </p:cNvPr>
            <p:cNvSpPr/>
            <p:nvPr/>
          </p:nvSpPr>
          <p:spPr>
            <a:xfrm>
              <a:off x="2206305" y="5117284"/>
              <a:ext cx="947956" cy="43622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err="1"/>
                <a:t>이다빈</a:t>
              </a:r>
              <a:endParaRPr lang="ko-KR" altLang="en-US" sz="17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85BCBF2-D5D5-4FD5-BD93-F6637FC504DA}"/>
                </a:ext>
              </a:extLst>
            </p:cNvPr>
            <p:cNvSpPr/>
            <p:nvPr/>
          </p:nvSpPr>
          <p:spPr>
            <a:xfrm>
              <a:off x="3284729" y="5118682"/>
              <a:ext cx="947956" cy="43622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/>
                <a:t>곽민정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5B9C8D8-7841-4137-96BD-7EB8775E6B48}"/>
                </a:ext>
              </a:extLst>
            </p:cNvPr>
            <p:cNvSpPr/>
            <p:nvPr/>
          </p:nvSpPr>
          <p:spPr>
            <a:xfrm>
              <a:off x="515172" y="5111690"/>
              <a:ext cx="947956" cy="43622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err="1"/>
                <a:t>우건희</a:t>
              </a:r>
              <a:endParaRPr lang="ko-KR" altLang="en-US" sz="17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EA9E4E-488E-4FE4-80A8-8B8D9E298D29}"/>
                </a:ext>
              </a:extLst>
            </p:cNvPr>
            <p:cNvSpPr txBox="1"/>
            <p:nvPr/>
          </p:nvSpPr>
          <p:spPr>
            <a:xfrm>
              <a:off x="2725636" y="4278385"/>
              <a:ext cx="816376" cy="36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기획부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B2EEF5-8014-4589-9552-A1D6904D1399}"/>
                </a:ext>
              </a:extLst>
            </p:cNvPr>
            <p:cNvSpPr txBox="1"/>
            <p:nvPr/>
          </p:nvSpPr>
          <p:spPr>
            <a:xfrm>
              <a:off x="560629" y="4292315"/>
              <a:ext cx="816376" cy="36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개발부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0FCE3C7-3CF2-4C9D-BF3F-334D90A07768}"/>
              </a:ext>
            </a:extLst>
          </p:cNvPr>
          <p:cNvSpPr txBox="1"/>
          <p:nvPr/>
        </p:nvSpPr>
        <p:spPr>
          <a:xfrm>
            <a:off x="5436067" y="5385732"/>
            <a:ext cx="280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닥터윌</a:t>
            </a:r>
            <a:r>
              <a:rPr lang="ko-KR" altLang="en-US" dirty="0"/>
              <a:t> 팀 역량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35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5A9EDE0-F999-4732-9DF6-D1DC125B869B}"/>
              </a:ext>
            </a:extLst>
          </p:cNvPr>
          <p:cNvSpPr/>
          <p:nvPr/>
        </p:nvSpPr>
        <p:spPr>
          <a:xfrm>
            <a:off x="1649338" y="1991169"/>
            <a:ext cx="2760292" cy="3307224"/>
          </a:xfrm>
          <a:prstGeom prst="rightArrow">
            <a:avLst>
              <a:gd name="adj1" fmla="val 45349"/>
              <a:gd name="adj2" fmla="val 50000"/>
            </a:avLst>
          </a:prstGeom>
          <a:solidFill>
            <a:schemeClr val="accent1">
              <a:lumMod val="50000"/>
              <a:alpha val="47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63" name="그룹 1062"/>
          <p:cNvGrpSpPr/>
          <p:nvPr/>
        </p:nvGrpSpPr>
        <p:grpSpPr>
          <a:xfrm>
            <a:off x="177139" y="302180"/>
            <a:ext cx="1726383" cy="461665"/>
            <a:chOff x="177139" y="302180"/>
            <a:chExt cx="17263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계획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09134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1413636-62E6-4E38-8BE5-E766793F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109" y="36661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F19926-90FE-40D1-9C49-D11DCC84A0BD}"/>
              </a:ext>
            </a:extLst>
          </p:cNvPr>
          <p:cNvGrpSpPr/>
          <p:nvPr/>
        </p:nvGrpSpPr>
        <p:grpSpPr>
          <a:xfrm>
            <a:off x="444209" y="2059536"/>
            <a:ext cx="2333173" cy="2597921"/>
            <a:chOff x="2718147" y="1495009"/>
            <a:chExt cx="3489131" cy="386829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00A00C3-E05C-462B-9EAB-5FD4DC103206}"/>
                </a:ext>
              </a:extLst>
            </p:cNvPr>
            <p:cNvGrpSpPr/>
            <p:nvPr/>
          </p:nvGrpSpPr>
          <p:grpSpPr>
            <a:xfrm>
              <a:off x="2718147" y="1495009"/>
              <a:ext cx="3489131" cy="3868299"/>
              <a:chOff x="3691107" y="1107348"/>
              <a:chExt cx="4783347" cy="510905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0165CA0-DDA9-485C-AABD-6F79D7A0E044}"/>
                  </a:ext>
                </a:extLst>
              </p:cNvPr>
              <p:cNvSpPr/>
              <p:nvPr/>
            </p:nvSpPr>
            <p:spPr>
              <a:xfrm>
                <a:off x="4397440" y="2952923"/>
                <a:ext cx="1426126" cy="10486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+mn-ea"/>
                  </a:rPr>
                  <a:t>IOT </a:t>
                </a:r>
              </a:p>
              <a:p>
                <a:pPr algn="ctr"/>
                <a:r>
                  <a:rPr lang="en-US" altLang="ko-KR" sz="1100" b="1" dirty="0">
                    <a:latin typeface="+mn-ea"/>
                  </a:rPr>
                  <a:t>KIT</a:t>
                </a:r>
                <a:endParaRPr lang="ko-KR" altLang="en-US" sz="1100" b="1" dirty="0">
                  <a:latin typeface="+mn-ea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6F2E8E8-82B2-402E-A245-F917339D01B6}"/>
                  </a:ext>
                </a:extLst>
              </p:cNvPr>
              <p:cNvGrpSpPr/>
              <p:nvPr/>
            </p:nvGrpSpPr>
            <p:grpSpPr>
              <a:xfrm>
                <a:off x="3691107" y="1107348"/>
                <a:ext cx="4783347" cy="5109059"/>
                <a:chOff x="3665940" y="1098959"/>
                <a:chExt cx="4783347" cy="5109059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32ACB50F-9CCB-41DF-85FF-AAE0F0A330C7}"/>
                    </a:ext>
                  </a:extLst>
                </p:cNvPr>
                <p:cNvGrpSpPr/>
                <p:nvPr/>
              </p:nvGrpSpPr>
              <p:grpSpPr>
                <a:xfrm>
                  <a:off x="3665940" y="1098959"/>
                  <a:ext cx="4783347" cy="5109059"/>
                  <a:chOff x="897573" y="2759979"/>
                  <a:chExt cx="3525347" cy="3765400"/>
                </a:xfrm>
              </p:grpSpPr>
              <p:sp>
                <p:nvSpPr>
                  <p:cNvPr id="17" name="순서도: 처리 16">
                    <a:extLst>
                      <a:ext uri="{FF2B5EF4-FFF2-40B4-BE49-F238E27FC236}">
                        <a16:creationId xmlns:a16="http://schemas.microsoft.com/office/drawing/2014/main" id="{8C94C020-C772-4729-BE83-EAD83D63C3D8}"/>
                      </a:ext>
                    </a:extLst>
                  </p:cNvPr>
                  <p:cNvSpPr/>
                  <p:nvPr/>
                </p:nvSpPr>
                <p:spPr>
                  <a:xfrm>
                    <a:off x="3531765" y="2759979"/>
                    <a:ext cx="738231" cy="167779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순서도: 처리 17">
                    <a:extLst>
                      <a:ext uri="{FF2B5EF4-FFF2-40B4-BE49-F238E27FC236}">
                        <a16:creationId xmlns:a16="http://schemas.microsoft.com/office/drawing/2014/main" id="{FE387012-A812-479F-A33E-B35F11F932C0}"/>
                      </a:ext>
                    </a:extLst>
                  </p:cNvPr>
                  <p:cNvSpPr/>
                  <p:nvPr/>
                </p:nvSpPr>
                <p:spPr>
                  <a:xfrm>
                    <a:off x="3523375" y="2785146"/>
                    <a:ext cx="134225" cy="2273417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순서도: 처리 18">
                    <a:extLst>
                      <a:ext uri="{FF2B5EF4-FFF2-40B4-BE49-F238E27FC236}">
                        <a16:creationId xmlns:a16="http://schemas.microsoft.com/office/drawing/2014/main" id="{163E62AB-EA77-4C89-9142-E9CEC4D1CF59}"/>
                      </a:ext>
                    </a:extLst>
                  </p:cNvPr>
                  <p:cNvSpPr/>
                  <p:nvPr/>
                </p:nvSpPr>
                <p:spPr>
                  <a:xfrm>
                    <a:off x="1526796" y="3993160"/>
                    <a:ext cx="2105637" cy="142613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순서도: 처리 19">
                    <a:extLst>
                      <a:ext uri="{FF2B5EF4-FFF2-40B4-BE49-F238E27FC236}">
                        <a16:creationId xmlns:a16="http://schemas.microsoft.com/office/drawing/2014/main" id="{D4C44089-3C9F-4CEC-9030-C155DFDC6852}"/>
                      </a:ext>
                    </a:extLst>
                  </p:cNvPr>
                  <p:cNvSpPr/>
                  <p:nvPr/>
                </p:nvSpPr>
                <p:spPr>
                  <a:xfrm>
                    <a:off x="1417739" y="3989794"/>
                    <a:ext cx="159391" cy="1605053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순서도: 처리 20">
                    <a:extLst>
                      <a:ext uri="{FF2B5EF4-FFF2-40B4-BE49-F238E27FC236}">
                        <a16:creationId xmlns:a16="http://schemas.microsoft.com/office/drawing/2014/main" id="{014FA2AD-0F1D-4D67-86B0-D6D06254669B}"/>
                      </a:ext>
                    </a:extLst>
                  </p:cNvPr>
                  <p:cNvSpPr/>
                  <p:nvPr/>
                </p:nvSpPr>
                <p:spPr>
                  <a:xfrm>
                    <a:off x="1526796" y="4899170"/>
                    <a:ext cx="2130805" cy="159391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9F87AA24-7FAB-4EEF-A82B-D26E0D4A82C6}"/>
                      </a:ext>
                    </a:extLst>
                  </p:cNvPr>
                  <p:cNvGrpSpPr/>
                  <p:nvPr/>
                </p:nvGrpSpPr>
                <p:grpSpPr>
                  <a:xfrm>
                    <a:off x="1960139" y="4153812"/>
                    <a:ext cx="2462781" cy="2371567"/>
                    <a:chOff x="1476464" y="4236442"/>
                    <a:chExt cx="2238892" cy="2155970"/>
                  </a:xfrm>
                </p:grpSpPr>
                <p:sp>
                  <p:nvSpPr>
                    <p:cNvPr id="26" name="타원 25">
                      <a:extLst>
                        <a:ext uri="{FF2B5EF4-FFF2-40B4-BE49-F238E27FC236}">
                          <a16:creationId xmlns:a16="http://schemas.microsoft.com/office/drawing/2014/main" id="{526A567B-1B13-49B4-BDE7-F9297A01D6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6464" y="4236442"/>
                      <a:ext cx="2238892" cy="215597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" name="타원 26">
                      <a:extLst>
                        <a:ext uri="{FF2B5EF4-FFF2-40B4-BE49-F238E27FC236}">
                          <a16:creationId xmlns:a16="http://schemas.microsoft.com/office/drawing/2014/main" id="{D6238CAB-78C5-4A24-92DD-B0ED7C99C9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7798" y="4391637"/>
                      <a:ext cx="1853967" cy="185816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D1AB9951-F055-49A2-939C-45DB10C98EAE}"/>
                      </a:ext>
                    </a:extLst>
                  </p:cNvPr>
                  <p:cNvGrpSpPr/>
                  <p:nvPr/>
                </p:nvGrpSpPr>
                <p:grpSpPr>
                  <a:xfrm>
                    <a:off x="897573" y="5516665"/>
                    <a:ext cx="863189" cy="831221"/>
                    <a:chOff x="1476464" y="4236442"/>
                    <a:chExt cx="2238892" cy="2155970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CFB9CD22-B7F5-46A3-8156-4ADF3F9DB7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6464" y="4236442"/>
                      <a:ext cx="2238892" cy="215597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F1CB9CAE-87B3-45CD-A1DC-ABF22EFFA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7798" y="4391637"/>
                      <a:ext cx="1853967" cy="185816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5" name="순서도: 처리 14">
                  <a:extLst>
                    <a:ext uri="{FF2B5EF4-FFF2-40B4-BE49-F238E27FC236}">
                      <a16:creationId xmlns:a16="http://schemas.microsoft.com/office/drawing/2014/main" id="{B2A78A6E-B327-48B0-ACFB-37350E18183F}"/>
                    </a:ext>
                  </a:extLst>
                </p:cNvPr>
                <p:cNvSpPr/>
                <p:nvPr/>
              </p:nvSpPr>
              <p:spPr>
                <a:xfrm>
                  <a:off x="4379053" y="2567031"/>
                  <a:ext cx="335560" cy="192947"/>
                </a:xfrm>
                <a:prstGeom prst="flowChartProcess">
                  <a:avLst/>
                </a:prstGeom>
                <a:solidFill>
                  <a:schemeClr val="bg1"/>
                </a:solidFill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순서도: 처리 15">
                  <a:extLst>
                    <a:ext uri="{FF2B5EF4-FFF2-40B4-BE49-F238E27FC236}">
                      <a16:creationId xmlns:a16="http://schemas.microsoft.com/office/drawing/2014/main" id="{00C37CD3-AC5F-4126-B2DA-8561CDC49AC9}"/>
                    </a:ext>
                  </a:extLst>
                </p:cNvPr>
                <p:cNvSpPr/>
                <p:nvPr/>
              </p:nvSpPr>
              <p:spPr>
                <a:xfrm>
                  <a:off x="4447772" y="2908210"/>
                  <a:ext cx="1308685" cy="142613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1" name="그림 10" descr="실내, 건물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B97ABE83-EF60-4320-975A-FE0D35B6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22" y1="46667" x2="65778" y2="67667"/>
                          <a14:foregroundMark x1="65778" y1="67667" x2="50556" y2="57667"/>
                          <a14:foregroundMark x1="50556" y1="57667" x2="34111" y2="64222"/>
                          <a14:foregroundMark x1="34111" y1="64222" x2="31778" y2="39889"/>
                          <a14:foregroundMark x1="31778" y1="39889" x2="57000" y2="41111"/>
                          <a14:foregroundMark x1="57000" y1="41111" x2="63667" y2="58000"/>
                          <a14:foregroundMark x1="63667" y1="58000" x2="43333" y2="63889"/>
                          <a14:foregroundMark x1="43333" y1="63889" x2="39667" y2="45000"/>
                          <a14:foregroundMark x1="39667" y1="45000" x2="61667" y2="48889"/>
                          <a14:foregroundMark x1="61667" y1="48889" x2="62000" y2="66889"/>
                          <a14:foregroundMark x1="62000" y1="66889" x2="39667" y2="71667"/>
                          <a14:foregroundMark x1="39667" y1="71667" x2="28667" y2="56889"/>
                          <a14:foregroundMark x1="28667" y1="56889" x2="28889" y2="39222"/>
                          <a14:foregroundMark x1="28889" y1="39222" x2="47778" y2="31667"/>
                          <a14:foregroundMark x1="47778" y1="31667" x2="60778" y2="43556"/>
                          <a14:foregroundMark x1="60778" y1="43556" x2="57333" y2="65000"/>
                          <a14:foregroundMark x1="57333" y1="65000" x2="40333" y2="69889"/>
                          <a14:foregroundMark x1="40333" y1="69889" x2="30333" y2="47556"/>
                          <a14:foregroundMark x1="30333" y1="47556" x2="51000" y2="30333"/>
                          <a14:foregroundMark x1="51000" y1="30333" x2="69444" y2="35889"/>
                          <a14:foregroundMark x1="69444" y1="35889" x2="68000" y2="53556"/>
                          <a14:foregroundMark x1="68000" y1="53556" x2="66556" y2="54111"/>
                          <a14:foregroundMark x1="49889" y1="54556" x2="47778" y2="50000"/>
                          <a14:foregroundMark x1="47333" y1="43778" x2="64889" y2="54000"/>
                          <a14:foregroundMark x1="64889" y1="54000" x2="44111" y2="66556"/>
                          <a14:foregroundMark x1="44111" y1="66556" x2="39000" y2="49556"/>
                          <a14:foregroundMark x1="39000" y1="49556" x2="56222" y2="46444"/>
                          <a14:foregroundMark x1="56222" y1="46444" x2="56556" y2="47889"/>
                          <a14:foregroundMark x1="71556" y1="54556" x2="64667" y2="73111"/>
                          <a14:foregroundMark x1="64667" y1="73111" x2="47111" y2="71444"/>
                          <a14:foregroundMark x1="47111" y1="71444" x2="48333" y2="46889"/>
                          <a14:foregroundMark x1="48333" y1="46889" x2="57333" y2="4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4"/>
                </a:ext>
              </a:extLst>
            </a:blip>
            <a:stretch>
              <a:fillRect/>
            </a:stretch>
          </p:blipFill>
          <p:spPr>
            <a:xfrm>
              <a:off x="3923063" y="3034878"/>
              <a:ext cx="2220483" cy="222048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C86FA7-851E-4389-9538-68B6EAEC43D1}"/>
              </a:ext>
            </a:extLst>
          </p:cNvPr>
          <p:cNvSpPr/>
          <p:nvPr/>
        </p:nvSpPr>
        <p:spPr>
          <a:xfrm>
            <a:off x="5024927" y="1324598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키트 개발 완료 및 보완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09BC82-A28C-425E-BD7B-A954A03E5EC7}"/>
              </a:ext>
            </a:extLst>
          </p:cNvPr>
          <p:cNvSpPr/>
          <p:nvPr/>
        </p:nvSpPr>
        <p:spPr>
          <a:xfrm>
            <a:off x="5014957" y="2579405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키트 앱 관련 버그 보완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7C76AD-241A-4C60-BF48-CBE610035704}"/>
              </a:ext>
            </a:extLst>
          </p:cNvPr>
          <p:cNvSpPr/>
          <p:nvPr/>
        </p:nvSpPr>
        <p:spPr>
          <a:xfrm>
            <a:off x="5023504" y="3758725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휠체어 납품 업체 현장 답사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61444C-AF0C-49CE-93EA-5178B3A746A2}"/>
              </a:ext>
            </a:extLst>
          </p:cNvPr>
          <p:cNvSpPr/>
          <p:nvPr/>
        </p:nvSpPr>
        <p:spPr>
          <a:xfrm>
            <a:off x="5014957" y="4997866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크라운드</a:t>
            </a:r>
            <a:r>
              <a:rPr lang="ko-KR" altLang="en-US" dirty="0"/>
              <a:t> </a:t>
            </a:r>
            <a:r>
              <a:rPr lang="ko-KR" altLang="en-US"/>
              <a:t>펀딩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21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726383" cy="461665"/>
            <a:chOff x="177139" y="302180"/>
            <a:chExt cx="17263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계획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09134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1413636-62E6-4E38-8BE5-E766793F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109" y="36661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11F17D4-3F65-41EE-9E22-82BFE0CA0D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4938" y="1504060"/>
          <a:ext cx="7759582" cy="4553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850">
                  <a:extLst>
                    <a:ext uri="{9D8B030D-6E8A-4147-A177-3AD203B41FA5}">
                      <a16:colId xmlns:a16="http://schemas.microsoft.com/office/drawing/2014/main" val="3053457432"/>
                    </a:ext>
                  </a:extLst>
                </a:gridCol>
                <a:gridCol w="381931">
                  <a:extLst>
                    <a:ext uri="{9D8B030D-6E8A-4147-A177-3AD203B41FA5}">
                      <a16:colId xmlns:a16="http://schemas.microsoft.com/office/drawing/2014/main" val="3619265895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4293370114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500152787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1927623904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2291818510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3748598219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3329356809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536560879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4007646144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2205833426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1690449143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3898756387"/>
                    </a:ext>
                  </a:extLst>
                </a:gridCol>
              </a:tblGrid>
              <a:tr h="49221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233968"/>
                  </a:ext>
                </a:extLst>
              </a:tr>
              <a:tr h="49221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/>
                    </a:p>
                    <a:p>
                      <a:pPr algn="ctr" latinLnBrk="1"/>
                      <a:r>
                        <a:rPr lang="ko-KR" altLang="en-US" sz="1200" b="1"/>
                        <a:t>기기</a:t>
                      </a:r>
                      <a:endParaRPr lang="ko-KR" altLang="en-US" sz="1200" b="1" dirty="0"/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0308687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서버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682238"/>
                  </a:ext>
                </a:extLst>
              </a:tr>
              <a:tr h="59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어플리케이션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115505"/>
                  </a:ext>
                </a:extLst>
              </a:tr>
              <a:tr h="709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개발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후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보완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0484194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시장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조사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147620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병원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홍보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3421900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현장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답사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1647631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97D941-7A2F-4BF9-9782-51FC1FF245B4}"/>
              </a:ext>
            </a:extLst>
          </p:cNvPr>
          <p:cNvGrpSpPr/>
          <p:nvPr/>
        </p:nvGrpSpPr>
        <p:grpSpPr>
          <a:xfrm>
            <a:off x="3251675" y="2170632"/>
            <a:ext cx="5157387" cy="3725966"/>
            <a:chOff x="3208946" y="2367185"/>
            <a:chExt cx="5157387" cy="3526565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88CD48D8-07E0-4439-BA78-D8E34A947BF1}"/>
                </a:ext>
              </a:extLst>
            </p:cNvPr>
            <p:cNvSpPr/>
            <p:nvPr/>
          </p:nvSpPr>
          <p:spPr>
            <a:xfrm>
              <a:off x="3785788" y="2367185"/>
              <a:ext cx="159806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E3ABA27C-34B4-453D-BB02-E6D7D1B0F485}"/>
                </a:ext>
              </a:extLst>
            </p:cNvPr>
            <p:cNvSpPr/>
            <p:nvPr/>
          </p:nvSpPr>
          <p:spPr>
            <a:xfrm>
              <a:off x="4990744" y="2816139"/>
              <a:ext cx="277738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CA33F089-3F60-4ACE-A144-E54047088F33}"/>
                </a:ext>
              </a:extLst>
            </p:cNvPr>
            <p:cNvSpPr/>
            <p:nvPr/>
          </p:nvSpPr>
          <p:spPr>
            <a:xfrm>
              <a:off x="4997867" y="3391256"/>
              <a:ext cx="2778806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22D4D3F6-23C8-40C4-A024-1459E6FDDBF5}"/>
                </a:ext>
              </a:extLst>
            </p:cNvPr>
            <p:cNvSpPr/>
            <p:nvPr/>
          </p:nvSpPr>
          <p:spPr>
            <a:xfrm>
              <a:off x="6168639" y="4015099"/>
              <a:ext cx="2197694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7B4093E3-588F-42DF-9C84-78DBEE7D338D}"/>
                </a:ext>
              </a:extLst>
            </p:cNvPr>
            <p:cNvSpPr/>
            <p:nvPr/>
          </p:nvSpPr>
          <p:spPr>
            <a:xfrm>
              <a:off x="7400658" y="5135514"/>
              <a:ext cx="964250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9BEC48CA-15F6-4006-A9BC-518848A04046}"/>
                </a:ext>
              </a:extLst>
            </p:cNvPr>
            <p:cNvSpPr/>
            <p:nvPr/>
          </p:nvSpPr>
          <p:spPr>
            <a:xfrm>
              <a:off x="6802452" y="5680105"/>
              <a:ext cx="56402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65FC4FF9-A86B-4816-815B-7F871D9A276D}"/>
                </a:ext>
              </a:extLst>
            </p:cNvPr>
            <p:cNvSpPr/>
            <p:nvPr/>
          </p:nvSpPr>
          <p:spPr>
            <a:xfrm>
              <a:off x="3208946" y="4636093"/>
              <a:ext cx="97849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54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2000623" y="2951947"/>
            <a:ext cx="5142755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지금까지 닥터 윌 발표였습니다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spc="-15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37481" y="1893627"/>
            <a:ext cx="6469038" cy="307074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17885" y="1217308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1269" y="1138488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85775" y="1138488"/>
            <a:ext cx="1428596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창업 배경</a:t>
            </a:r>
            <a:endParaRPr lang="en-US" altLang="ko-KR" sz="2400" spc="-15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10702" y="2786302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94086" y="2707482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78592" y="2707482"/>
            <a:ext cx="1879015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소개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10702" y="3627725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4086" y="3548905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78592" y="3548905"/>
            <a:ext cx="1563273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분석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10702" y="4469148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94086" y="4390328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78592" y="4390328"/>
            <a:ext cx="1428596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 구조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10702" y="5310569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94086" y="523174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78592" y="5231749"/>
            <a:ext cx="1247531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소개</a:t>
            </a:r>
            <a:endParaRPr lang="en-US" altLang="ko-KR" sz="2400" spc="-15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80807" y="768707"/>
            <a:ext cx="1443824" cy="1081866"/>
            <a:chOff x="999453" y="1602281"/>
            <a:chExt cx="1443824" cy="1081866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999453" y="1602281"/>
              <a:ext cx="11721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  <a:endParaRPr lang="ko-KR" altLang="en-US" sz="4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7887" y="2099372"/>
              <a:ext cx="14253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</a:t>
              </a:r>
              <a:endParaRPr lang="ko-KR" altLang="en-US" sz="32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917885" y="6097341"/>
            <a:ext cx="76200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26446" y="6027003"/>
            <a:ext cx="534151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92958" y="6027003"/>
            <a:ext cx="1428596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endParaRPr lang="en-US" altLang="ko-KR" sz="2400" spc="-15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17885" y="2005478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01269" y="1926658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85775" y="1926658"/>
            <a:ext cx="1428596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창업 목적</a:t>
            </a:r>
            <a:endParaRPr lang="en-US" altLang="ko-KR" sz="2400" spc="-15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2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65882" y="694748"/>
            <a:ext cx="109356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골든 타임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165882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 descr="개체, 시계이(가) 표시된 사진&#10;&#10;높은 신뢰도로 생성된 설명">
            <a:extLst>
              <a:ext uri="{FF2B5EF4-FFF2-40B4-BE49-F238E27FC236}">
                <a16:creationId xmlns:a16="http://schemas.microsoft.com/office/drawing/2014/main" id="{E6D765B7-4BE5-4128-944C-28F50532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7" y="982766"/>
            <a:ext cx="5734227" cy="55930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6E9D3F-606D-4191-B025-3A1111059ACC}"/>
              </a:ext>
            </a:extLst>
          </p:cNvPr>
          <p:cNvSpPr/>
          <p:nvPr/>
        </p:nvSpPr>
        <p:spPr>
          <a:xfrm rot="20629341">
            <a:off x="1816204" y="2931311"/>
            <a:ext cx="5355782" cy="1911901"/>
          </a:xfrm>
          <a:prstGeom prst="rect">
            <a:avLst/>
          </a:prstGeom>
          <a:solidFill>
            <a:schemeClr val="bg1"/>
          </a:solidFill>
          <a:ln w="1778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0" b="1" dirty="0">
                <a:solidFill>
                  <a:srgbClr val="FF0000"/>
                </a:solidFill>
                <a:latin typeface="Bell MT" panose="02020503060305020303" pitchFamily="18" charset="0"/>
              </a:rPr>
              <a:t>OVER</a:t>
            </a:r>
            <a:endParaRPr lang="ko-KR" altLang="en-US" sz="10000" b="1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5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2113" y="681917"/>
            <a:ext cx="103105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골든타임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44972" y="866583"/>
            <a:ext cx="2197141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4BFBADC-EB35-4E2E-8A34-BB0D45B3F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209" y="10938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55976496" descr="EMB00005dd4420d">
            <a:extLst>
              <a:ext uri="{FF2B5EF4-FFF2-40B4-BE49-F238E27FC236}">
                <a16:creationId xmlns:a16="http://schemas.microsoft.com/office/drawing/2014/main" id="{457F3B9B-E4E9-4232-B84E-60A7FEF9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 b="2911"/>
          <a:stretch>
            <a:fillRect/>
          </a:stretch>
        </p:blipFill>
        <p:spPr bwMode="auto">
          <a:xfrm>
            <a:off x="4701198" y="1198955"/>
            <a:ext cx="4409050" cy="339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12F122DA-B6A5-4027-AA1D-90A87740A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792" y="51360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B1EB87-85DD-4AFB-9370-6C4D70758CB5}"/>
              </a:ext>
            </a:extLst>
          </p:cNvPr>
          <p:cNvGrpSpPr/>
          <p:nvPr/>
        </p:nvGrpSpPr>
        <p:grpSpPr>
          <a:xfrm>
            <a:off x="825076" y="4680827"/>
            <a:ext cx="7588155" cy="2177173"/>
            <a:chOff x="3228755" y="1323648"/>
            <a:chExt cx="5343787" cy="17304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FA0CCDA-9893-444C-BD45-70198E48312B}"/>
                </a:ext>
              </a:extLst>
            </p:cNvPr>
            <p:cNvGrpSpPr/>
            <p:nvPr/>
          </p:nvGrpSpPr>
          <p:grpSpPr>
            <a:xfrm>
              <a:off x="3228755" y="1741309"/>
              <a:ext cx="5343787" cy="455631"/>
              <a:chOff x="6686026" y="618205"/>
              <a:chExt cx="5343787" cy="45563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62D3C3D-EE0C-4DAF-AB40-B83E2C282107}"/>
                  </a:ext>
                </a:extLst>
              </p:cNvPr>
              <p:cNvSpPr/>
              <p:nvPr/>
            </p:nvSpPr>
            <p:spPr>
              <a:xfrm>
                <a:off x="6686026" y="889233"/>
                <a:ext cx="973123" cy="18460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ea typeface="나눔스퀘어" panose="020B0600000101010101"/>
                  </a:rPr>
                  <a:t>뇌 손상 없음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38B3FB5-42D7-41BC-9DB7-3114D5D79BFB}"/>
                  </a:ext>
                </a:extLst>
              </p:cNvPr>
              <p:cNvSpPr/>
              <p:nvPr/>
            </p:nvSpPr>
            <p:spPr>
              <a:xfrm>
                <a:off x="7659149" y="889233"/>
                <a:ext cx="1677798" cy="18460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ea typeface="나눔스퀘어" panose="020B0600000101010101"/>
                  </a:rPr>
                  <a:t>뇌 손상 진행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91240EC-AF0C-4E8B-A6B3-84CEBB393F97}"/>
                  </a:ext>
                </a:extLst>
              </p:cNvPr>
              <p:cNvSpPr/>
              <p:nvPr/>
            </p:nvSpPr>
            <p:spPr>
              <a:xfrm>
                <a:off x="9336947" y="889232"/>
                <a:ext cx="1577130" cy="184603"/>
              </a:xfrm>
              <a:prstGeom prst="rect">
                <a:avLst/>
              </a:prstGeom>
              <a:solidFill>
                <a:srgbClr val="FFC9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ea typeface="나눔스퀘어" panose="020B0600000101010101"/>
                  </a:rPr>
                  <a:t>중증 뇌 손상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5A7441E-D80A-4E51-8509-D03D2BC73F64}"/>
                  </a:ext>
                </a:extLst>
              </p:cNvPr>
              <p:cNvSpPr/>
              <p:nvPr/>
            </p:nvSpPr>
            <p:spPr>
              <a:xfrm>
                <a:off x="10914077" y="889231"/>
                <a:ext cx="1115736" cy="18460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ea typeface="나눔스퀘어" panose="020B0600000101010101"/>
                  </a:rPr>
                  <a:t>소생 불가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0E80A2-1F55-4AA3-B5E9-2BBEDF98A280}"/>
                  </a:ext>
                </a:extLst>
              </p:cNvPr>
              <p:cNvSpPr txBox="1"/>
              <p:nvPr/>
            </p:nvSpPr>
            <p:spPr>
              <a:xfrm>
                <a:off x="6686026" y="619495"/>
                <a:ext cx="507534" cy="2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ea typeface="나눔스퀘어" panose="020B0600000101010101"/>
                  </a:rPr>
                  <a:t>0</a:t>
                </a:r>
                <a:r>
                  <a:rPr lang="ko-KR" altLang="en-US" sz="1600" dirty="0">
                    <a:ea typeface="나눔스퀘어" panose="020B0600000101010101"/>
                  </a:rPr>
                  <a:t>분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BA04FF-6635-4ED6-B15C-F646332CE597}"/>
                  </a:ext>
                </a:extLst>
              </p:cNvPr>
              <p:cNvSpPr txBox="1"/>
              <p:nvPr/>
            </p:nvSpPr>
            <p:spPr>
              <a:xfrm>
                <a:off x="7472552" y="626062"/>
                <a:ext cx="507534" cy="2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ea typeface="나눔스퀘어" panose="020B0600000101010101"/>
                  </a:rPr>
                  <a:t>4</a:t>
                </a:r>
                <a:r>
                  <a:rPr lang="ko-KR" altLang="en-US" sz="1600" dirty="0">
                    <a:ea typeface="나눔스퀘어" panose="020B0600000101010101"/>
                  </a:rPr>
                  <a:t>분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27F5AA-B1BD-4FBD-B79E-1F622AB2257E}"/>
                  </a:ext>
                </a:extLst>
              </p:cNvPr>
              <p:cNvSpPr txBox="1"/>
              <p:nvPr/>
            </p:nvSpPr>
            <p:spPr>
              <a:xfrm>
                <a:off x="9076887" y="619495"/>
                <a:ext cx="642187" cy="2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ea typeface="나눔스퀘어" panose="020B0600000101010101"/>
                  </a:rPr>
                  <a:t>20</a:t>
                </a:r>
                <a:r>
                  <a:rPr lang="ko-KR" altLang="en-US" sz="1600" dirty="0">
                    <a:ea typeface="나눔스퀘어" panose="020B0600000101010101"/>
                  </a:rPr>
                  <a:t>분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B8090E-D2B6-4588-9DEF-333DCDB26F7A}"/>
                  </a:ext>
                </a:extLst>
              </p:cNvPr>
              <p:cNvSpPr txBox="1"/>
              <p:nvPr/>
            </p:nvSpPr>
            <p:spPr>
              <a:xfrm>
                <a:off x="10708547" y="618205"/>
                <a:ext cx="507534" cy="2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ea typeface="나눔스퀘어" panose="020B0600000101010101"/>
                  </a:rPr>
                  <a:t>30</a:t>
                </a:r>
                <a:r>
                  <a:rPr lang="ko-KR" altLang="en-US" sz="1600" dirty="0">
                    <a:ea typeface="나눔스퀘어" panose="020B0600000101010101"/>
                  </a:rPr>
                  <a:t>분</a:t>
                </a:r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C937ABB-3829-43D3-A8D1-5F39381054C5}"/>
                </a:ext>
              </a:extLst>
            </p:cNvPr>
            <p:cNvCxnSpPr>
              <a:cxnSpLocks/>
            </p:cNvCxnSpPr>
            <p:nvPr/>
          </p:nvCxnSpPr>
          <p:spPr>
            <a:xfrm>
              <a:off x="5274880" y="1643741"/>
              <a:ext cx="0" cy="314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462A49-6607-4BF3-97D9-AA46B7339E46}"/>
                </a:ext>
              </a:extLst>
            </p:cNvPr>
            <p:cNvSpPr txBox="1"/>
            <p:nvPr/>
          </p:nvSpPr>
          <p:spPr>
            <a:xfrm>
              <a:off x="4882177" y="1323648"/>
              <a:ext cx="2179555" cy="29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ea typeface="나눔스퀘어" panose="020B0600000101010101"/>
                </a:rPr>
                <a:t>12</a:t>
              </a:r>
              <a:r>
                <a:rPr lang="ko-KR" altLang="en-US" b="1" dirty="0">
                  <a:solidFill>
                    <a:srgbClr val="FF0000"/>
                  </a:solidFill>
                  <a:ea typeface="나눔스퀘어" panose="020B0600000101010101"/>
                </a:rPr>
                <a:t>분 </a:t>
              </a:r>
              <a:r>
                <a:rPr lang="en-US" altLang="ko-KR" sz="1600" dirty="0">
                  <a:ea typeface="나눔스퀘어" panose="020B0600000101010101"/>
                </a:rPr>
                <a:t>: </a:t>
              </a:r>
              <a:r>
                <a:rPr lang="ko-KR" altLang="en-US" sz="1600" b="1" dirty="0">
                  <a:ea typeface="나눔스퀘어" panose="020B0600000101010101"/>
                </a:rPr>
                <a:t>기존</a:t>
              </a:r>
              <a:r>
                <a:rPr lang="ko-KR" altLang="en-US" sz="1600" dirty="0">
                  <a:ea typeface="나눔스퀘어" panose="020B0600000101010101"/>
                </a:rPr>
                <a:t> </a:t>
              </a:r>
              <a:r>
                <a:rPr lang="ko-KR" altLang="en-US" sz="1600" dirty="0" err="1">
                  <a:ea typeface="나눔스퀘어" panose="020B0600000101010101"/>
                </a:rPr>
                <a:t>구급대</a:t>
              </a:r>
              <a:r>
                <a:rPr lang="ko-KR" altLang="en-US" sz="1600" dirty="0">
                  <a:ea typeface="나눔스퀘어" panose="020B0600000101010101"/>
                </a:rPr>
                <a:t> 도착 시간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06B2F8B-7038-49E5-B2CE-C173BE0CA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8353" y="2312478"/>
              <a:ext cx="0" cy="4423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EB3091-AB68-4E9E-8D10-B288DC817E40}"/>
                </a:ext>
              </a:extLst>
            </p:cNvPr>
            <p:cNvSpPr txBox="1"/>
            <p:nvPr/>
          </p:nvSpPr>
          <p:spPr>
            <a:xfrm>
              <a:off x="3736289" y="2754823"/>
              <a:ext cx="2602098" cy="29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ea typeface="나눔스퀘어" panose="020B0600000101010101"/>
                </a:rPr>
                <a:t>7</a:t>
              </a:r>
              <a:r>
                <a:rPr lang="ko-KR" altLang="en-US" b="1" dirty="0">
                  <a:solidFill>
                    <a:srgbClr val="FF0000"/>
                  </a:solidFill>
                  <a:ea typeface="나눔스퀘어" panose="020B0600000101010101"/>
                </a:rPr>
                <a:t>분 </a:t>
              </a:r>
              <a:r>
                <a:rPr lang="en-US" altLang="ko-KR" sz="1600" dirty="0">
                  <a:ea typeface="나눔스퀘어" panose="020B0600000101010101"/>
                </a:rPr>
                <a:t>: </a:t>
              </a:r>
              <a:r>
                <a:rPr lang="ko-KR" altLang="en-US" sz="1600" b="1" dirty="0" err="1" smtClean="0">
                  <a:ea typeface="나눔스퀘어" panose="020B0600000101010101"/>
                </a:rPr>
                <a:t>닥터윌로</a:t>
              </a:r>
              <a:r>
                <a:rPr lang="ko-KR" altLang="en-US" sz="1600" b="1" dirty="0" smtClean="0">
                  <a:ea typeface="나눔스퀘어" panose="020B0600000101010101"/>
                </a:rPr>
                <a:t> 인한</a:t>
              </a:r>
              <a:r>
                <a:rPr lang="ko-KR" altLang="en-US" sz="1600" dirty="0" smtClean="0">
                  <a:ea typeface="나눔스퀘어" panose="020B0600000101010101"/>
                </a:rPr>
                <a:t> </a:t>
              </a:r>
              <a:r>
                <a:rPr lang="ko-KR" altLang="en-US" sz="1600" dirty="0" err="1">
                  <a:ea typeface="나눔스퀘어" panose="020B0600000101010101"/>
                </a:rPr>
                <a:t>구급대</a:t>
              </a:r>
              <a:r>
                <a:rPr lang="ko-KR" altLang="en-US" sz="1600" dirty="0">
                  <a:ea typeface="나눔스퀘어" panose="020B0600000101010101"/>
                </a:rPr>
                <a:t> 도착 시간</a:t>
              </a:r>
            </a:p>
          </p:txBody>
        </p:sp>
      </p:grpSp>
      <p:sp>
        <p:nvSpPr>
          <p:cNvPr id="10" name="Rectangle 6">
            <a:extLst>
              <a:ext uri="{FF2B5EF4-FFF2-40B4-BE49-F238E27FC236}">
                <a16:creationId xmlns:a16="http://schemas.microsoft.com/office/drawing/2014/main" id="{A1594120-DFD8-426F-ADE6-1C410948C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53" y="-68366"/>
            <a:ext cx="6960665" cy="315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7" name="_x455981104" descr="EMB00005dd44213">
            <a:extLst>
              <a:ext uri="{FF2B5EF4-FFF2-40B4-BE49-F238E27FC236}">
                <a16:creationId xmlns:a16="http://schemas.microsoft.com/office/drawing/2014/main" id="{08A86383-3B6E-446F-A28D-50602851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9830" r="38179" b="14574"/>
          <a:stretch>
            <a:fillRect/>
          </a:stretch>
        </p:blipFill>
        <p:spPr bwMode="auto">
          <a:xfrm>
            <a:off x="44972" y="1198955"/>
            <a:ext cx="4574182" cy="339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2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 color seed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8362" y="0"/>
            <a:ext cx="1883214" cy="215628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1609725" y="2324100"/>
            <a:ext cx="1076325" cy="238125"/>
          </a:xfrm>
          <a:prstGeom prst="rect">
            <a:avLst/>
          </a:prstGeom>
          <a:solidFill>
            <a:srgbClr val="042A54"/>
          </a:solidFill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rgbClr val="042A54"/>
              </a:solidFill>
            </a:endParaRPr>
          </a:p>
        </p:txBody>
      </p:sp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22361" y="729295"/>
            <a:ext cx="22140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장애인 인구수의 증가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879414"/>
            <a:ext cx="1501254" cy="1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_x455974480" descr="EMB00005dd44201">
            <a:extLst>
              <a:ext uri="{FF2B5EF4-FFF2-40B4-BE49-F238E27FC236}">
                <a16:creationId xmlns:a16="http://schemas.microsoft.com/office/drawing/2014/main" id="{5B60BEBC-899B-4E57-9995-9A4726E09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" b="3333"/>
          <a:stretch>
            <a:fillRect/>
          </a:stretch>
        </p:blipFill>
        <p:spPr bwMode="auto">
          <a:xfrm>
            <a:off x="2647667" y="1029531"/>
            <a:ext cx="6093058" cy="283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55977576" descr="EMB00005dd44204">
            <a:extLst>
              <a:ext uri="{FF2B5EF4-FFF2-40B4-BE49-F238E27FC236}">
                <a16:creationId xmlns:a16="http://schemas.microsoft.com/office/drawing/2014/main" id="{12964C58-C42B-480C-BAF2-92C4DF5C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0" t="45248" r="54514" b="17473"/>
          <a:stretch>
            <a:fillRect/>
          </a:stretch>
        </p:blipFill>
        <p:spPr bwMode="auto">
          <a:xfrm>
            <a:off x="14655" y="3862699"/>
            <a:ext cx="5731052" cy="29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05632" y="694748"/>
            <a:ext cx="221406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증가하는 </a:t>
            </a:r>
            <a:r>
              <a:rPr lang="ko-KR" altLang="en-US" spc="-150" dirty="0" smtClean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고령자 사고</a:t>
            </a:r>
            <a:endParaRPr lang="en-US" altLang="ko-KR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605632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" name="_x455976352" descr="EMB00005dd44207">
            <a:extLst>
              <a:ext uri="{FF2B5EF4-FFF2-40B4-BE49-F238E27FC236}">
                <a16:creationId xmlns:a16="http://schemas.microsoft.com/office/drawing/2014/main" id="{35E7B524-3C16-4EC3-B322-CA6A5A4E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451" y="1064080"/>
            <a:ext cx="5924266" cy="30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1413636-62E6-4E38-8BE5-E766793F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109" y="36661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55978080" descr="EMB00005dd4420a">
            <a:extLst>
              <a:ext uri="{FF2B5EF4-FFF2-40B4-BE49-F238E27FC236}">
                <a16:creationId xmlns:a16="http://schemas.microsoft.com/office/drawing/2014/main" id="{9F6609C9-4900-4D65-8A42-3F003394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21251" r="8119" b="45793"/>
          <a:stretch>
            <a:fillRect/>
          </a:stretch>
        </p:blipFill>
        <p:spPr bwMode="auto">
          <a:xfrm>
            <a:off x="52286" y="4085455"/>
            <a:ext cx="6103992" cy="26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4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909125" cy="461665"/>
            <a:chOff x="177139" y="302180"/>
            <a:chExt cx="190912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목적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247829" y="947780"/>
            <a:ext cx="2165882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B1CBF9-6039-4171-A72C-DACAFD348284}"/>
              </a:ext>
            </a:extLst>
          </p:cNvPr>
          <p:cNvSpPr/>
          <p:nvPr/>
        </p:nvSpPr>
        <p:spPr>
          <a:xfrm>
            <a:off x="503883" y="2226106"/>
            <a:ext cx="1692000" cy="540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사고발생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E6AA90-EABF-4BAF-B408-B974E751B36A}"/>
              </a:ext>
            </a:extLst>
          </p:cNvPr>
          <p:cNvCxnSpPr>
            <a:cxnSpLocks/>
          </p:cNvCxnSpPr>
          <p:nvPr/>
        </p:nvCxnSpPr>
        <p:spPr>
          <a:xfrm>
            <a:off x="2282547" y="2491435"/>
            <a:ext cx="983276" cy="4285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70056BA-6458-4490-9B54-D29D7885B182}"/>
              </a:ext>
            </a:extLst>
          </p:cNvPr>
          <p:cNvSpPr/>
          <p:nvPr/>
        </p:nvSpPr>
        <p:spPr>
          <a:xfrm>
            <a:off x="3422034" y="2107689"/>
            <a:ext cx="1729339" cy="81505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본인 </a:t>
            </a:r>
            <a:r>
              <a:rPr lang="en-US" altLang="ko-KR" sz="1600" dirty="0">
                <a:solidFill>
                  <a:schemeClr val="tx1"/>
                </a:solidFill>
              </a:rPr>
              <a:t>or </a:t>
            </a:r>
            <a:r>
              <a:rPr lang="ko-KR" altLang="en-US" sz="1600" dirty="0" smtClean="0">
                <a:solidFill>
                  <a:schemeClr val="tx1"/>
                </a:solidFill>
              </a:rPr>
              <a:t>목격자구급대 </a:t>
            </a:r>
            <a:r>
              <a:rPr lang="ko-KR" altLang="en-US" sz="1600" dirty="0">
                <a:solidFill>
                  <a:schemeClr val="tx1"/>
                </a:solidFill>
              </a:rPr>
              <a:t>연락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8F0D57-9F38-4AA7-A8FC-03C895A70363}"/>
              </a:ext>
            </a:extLst>
          </p:cNvPr>
          <p:cNvCxnSpPr>
            <a:cxnSpLocks/>
          </p:cNvCxnSpPr>
          <p:nvPr/>
        </p:nvCxnSpPr>
        <p:spPr>
          <a:xfrm>
            <a:off x="5320549" y="2528477"/>
            <a:ext cx="488158" cy="0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8645C7-F28D-4827-8184-8DE545133617}"/>
              </a:ext>
            </a:extLst>
          </p:cNvPr>
          <p:cNvSpPr/>
          <p:nvPr/>
        </p:nvSpPr>
        <p:spPr>
          <a:xfrm>
            <a:off x="5964918" y="2132093"/>
            <a:ext cx="880086" cy="8150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출동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0841C6C-6D5A-4A8D-8DDB-21603AE990EC}"/>
              </a:ext>
            </a:extLst>
          </p:cNvPr>
          <p:cNvCxnSpPr>
            <a:cxnSpLocks/>
          </p:cNvCxnSpPr>
          <p:nvPr/>
        </p:nvCxnSpPr>
        <p:spPr>
          <a:xfrm>
            <a:off x="7022155" y="2528477"/>
            <a:ext cx="488158" cy="0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AF574EE-AF23-4E63-B81D-8EB866F2AE48}"/>
              </a:ext>
            </a:extLst>
          </p:cNvPr>
          <p:cNvSpPr/>
          <p:nvPr/>
        </p:nvSpPr>
        <p:spPr>
          <a:xfrm>
            <a:off x="7658549" y="2161234"/>
            <a:ext cx="1076018" cy="8150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응급조치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76D32E-BCB9-4979-B5C0-671702ECBD24}"/>
              </a:ext>
            </a:extLst>
          </p:cNvPr>
          <p:cNvSpPr/>
          <p:nvPr/>
        </p:nvSpPr>
        <p:spPr>
          <a:xfrm>
            <a:off x="3074824" y="3316094"/>
            <a:ext cx="3226706" cy="59947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2">
                    <a:lumMod val="75000"/>
                  </a:schemeClr>
                </a:solidFill>
              </a:rPr>
              <a:t>닥터윌</a:t>
            </a: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2">
                    <a:lumMod val="75000"/>
                  </a:schemeClr>
                </a:solidFill>
              </a:rPr>
              <a:t>구급대</a:t>
            </a: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출동 순서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CEB708B-2637-4397-A090-075D77422D67}"/>
              </a:ext>
            </a:extLst>
          </p:cNvPr>
          <p:cNvSpPr/>
          <p:nvPr/>
        </p:nvSpPr>
        <p:spPr>
          <a:xfrm>
            <a:off x="426878" y="4284264"/>
            <a:ext cx="1692000" cy="540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사고발생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64810BC-E719-48E8-B6D9-D13AD7EA92E0}"/>
              </a:ext>
            </a:extLst>
          </p:cNvPr>
          <p:cNvCxnSpPr>
            <a:cxnSpLocks/>
          </p:cNvCxnSpPr>
          <p:nvPr/>
        </p:nvCxnSpPr>
        <p:spPr>
          <a:xfrm flipV="1">
            <a:off x="2313634" y="5055619"/>
            <a:ext cx="1645247" cy="5947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4ED6553-283B-4E23-96B3-90CF8DC02822}"/>
              </a:ext>
            </a:extLst>
          </p:cNvPr>
          <p:cNvSpPr/>
          <p:nvPr/>
        </p:nvSpPr>
        <p:spPr>
          <a:xfrm>
            <a:off x="4039836" y="4652959"/>
            <a:ext cx="1069895" cy="8150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출동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E23663-969B-4B36-BFFD-5910F9C38CC5}"/>
              </a:ext>
            </a:extLst>
          </p:cNvPr>
          <p:cNvCxnSpPr>
            <a:cxnSpLocks/>
          </p:cNvCxnSpPr>
          <p:nvPr/>
        </p:nvCxnSpPr>
        <p:spPr>
          <a:xfrm>
            <a:off x="5191264" y="5055619"/>
            <a:ext cx="1830891" cy="0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81E4FA9-08DF-4DCF-902F-67A4E4E1CF54}"/>
              </a:ext>
            </a:extLst>
          </p:cNvPr>
          <p:cNvSpPr/>
          <p:nvPr/>
        </p:nvSpPr>
        <p:spPr>
          <a:xfrm>
            <a:off x="7314930" y="4670221"/>
            <a:ext cx="1305344" cy="79778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응급조치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7564D7-B458-436C-A217-5E817A86017A}"/>
              </a:ext>
            </a:extLst>
          </p:cNvPr>
          <p:cNvSpPr/>
          <p:nvPr/>
        </p:nvSpPr>
        <p:spPr>
          <a:xfrm>
            <a:off x="132046" y="5363029"/>
            <a:ext cx="2281665" cy="9195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 IOT </a:t>
            </a:r>
            <a:r>
              <a:rPr lang="ko-KR" altLang="en-US" sz="1600" dirty="0">
                <a:solidFill>
                  <a:schemeClr val="tx1"/>
                </a:solidFill>
              </a:rPr>
              <a:t>시스템이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보호자 </a:t>
            </a:r>
            <a:r>
              <a:rPr lang="en-US" altLang="ko-KR" sz="1600" dirty="0" smtClean="0">
                <a:solidFill>
                  <a:schemeClr val="tx1"/>
                </a:solidFill>
              </a:rPr>
              <a:t>&amp;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구급대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연락 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6D4F9FB-8FF4-45F6-BCF7-24ED57775C38}"/>
              </a:ext>
            </a:extLst>
          </p:cNvPr>
          <p:cNvSpPr/>
          <p:nvPr/>
        </p:nvSpPr>
        <p:spPr>
          <a:xfrm>
            <a:off x="3338344" y="1519915"/>
            <a:ext cx="2542884" cy="4999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50" b="1" dirty="0">
                <a:solidFill>
                  <a:srgbClr val="F03E53"/>
                </a:solidFill>
              </a:rPr>
              <a:t>신고까지 시간이 걸림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5876ABD-E0B1-41DD-8E87-60A771216E26}"/>
              </a:ext>
            </a:extLst>
          </p:cNvPr>
          <p:cNvSpPr/>
          <p:nvPr/>
        </p:nvSpPr>
        <p:spPr>
          <a:xfrm>
            <a:off x="3254654" y="3941554"/>
            <a:ext cx="2710264" cy="6854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50" b="1" dirty="0">
                <a:solidFill>
                  <a:srgbClr val="F03E53"/>
                </a:solidFill>
              </a:rPr>
              <a:t>신고까지 시간 </a:t>
            </a:r>
            <a:r>
              <a:rPr lang="en-US" altLang="ko-KR" sz="1450" b="1" dirty="0">
                <a:solidFill>
                  <a:srgbClr val="F03E53"/>
                </a:solidFill>
              </a:rPr>
              <a:t>x</a:t>
            </a:r>
          </a:p>
          <a:p>
            <a:pPr algn="ctr"/>
            <a:r>
              <a:rPr lang="en-US" altLang="ko-KR" sz="1450" b="1" dirty="0">
                <a:solidFill>
                  <a:srgbClr val="F03E53"/>
                </a:solidFill>
              </a:rPr>
              <a:t>(</a:t>
            </a:r>
            <a:r>
              <a:rPr lang="ko-KR" altLang="en-US" sz="1450" b="1" dirty="0">
                <a:solidFill>
                  <a:srgbClr val="F03E53"/>
                </a:solidFill>
              </a:rPr>
              <a:t>사고 직후 바로 연락</a:t>
            </a:r>
            <a:r>
              <a:rPr lang="en-US" altLang="ko-KR" sz="1450" b="1" dirty="0">
                <a:solidFill>
                  <a:srgbClr val="F03E53"/>
                </a:solidFill>
              </a:rPr>
              <a:t>)</a:t>
            </a:r>
            <a:endParaRPr lang="ko-KR" altLang="en-US" sz="1450" b="1" dirty="0">
              <a:solidFill>
                <a:srgbClr val="F03E5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76D32E-BCB9-4979-B5C0-671702ECBD24}"/>
              </a:ext>
            </a:extLst>
          </p:cNvPr>
          <p:cNvSpPr/>
          <p:nvPr/>
        </p:nvSpPr>
        <p:spPr>
          <a:xfrm>
            <a:off x="3074824" y="916245"/>
            <a:ext cx="3226706" cy="59947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기존 </a:t>
            </a:r>
            <a:r>
              <a:rPr lang="ko-KR" altLang="en-US" sz="2000" b="1" dirty="0" err="1">
                <a:solidFill>
                  <a:schemeClr val="tx2">
                    <a:lumMod val="75000"/>
                  </a:schemeClr>
                </a:solidFill>
              </a:rPr>
              <a:t>구급대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 출동 순서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2188" y="49089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동시에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74187" y="5889505"/>
            <a:ext cx="6469039" cy="78483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F0000"/>
                </a:solidFill>
              </a:rPr>
              <a:t>기존의 시스템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은 </a:t>
            </a:r>
            <a:r>
              <a:rPr lang="ko-KR" altLang="en-US" sz="1500" dirty="0" smtClean="0">
                <a:solidFill>
                  <a:schemeClr val="tx2">
                    <a:lumMod val="50000"/>
                  </a:schemeClr>
                </a:solidFill>
              </a:rPr>
              <a:t>사고 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발생과 신고 사이에 </a:t>
            </a:r>
            <a:r>
              <a:rPr lang="ko-KR" altLang="en-US" sz="1500" dirty="0">
                <a:solidFill>
                  <a:srgbClr val="FF0000"/>
                </a:solidFill>
              </a:rPr>
              <a:t>타임 로스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가 </a:t>
            </a:r>
            <a:r>
              <a:rPr lang="ko-KR" altLang="en-US" sz="1500" dirty="0" smtClean="0">
                <a:solidFill>
                  <a:schemeClr val="tx2">
                    <a:lumMod val="50000"/>
                  </a:schemeClr>
                </a:solidFill>
              </a:rPr>
              <a:t>존재하지만</a:t>
            </a:r>
            <a:endParaRPr lang="en-US" altLang="ko-KR" sz="15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r>
              <a:rPr lang="ko-KR" altLang="en-US" sz="1500" dirty="0" err="1">
                <a:solidFill>
                  <a:srgbClr val="FF0000"/>
                </a:solidFill>
              </a:rPr>
              <a:t>닥터윌</a:t>
            </a:r>
            <a:r>
              <a:rPr lang="ko-KR" altLang="en-US" sz="1500" dirty="0" err="1">
                <a:solidFill>
                  <a:schemeClr val="tx2">
                    <a:lumMod val="50000"/>
                  </a:schemeClr>
                </a:solidFill>
              </a:rPr>
              <a:t>은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r>
              <a:rPr lang="ko-KR" altLang="en-US" sz="1500" dirty="0" smtClean="0">
                <a:solidFill>
                  <a:srgbClr val="FF0000"/>
                </a:solidFill>
              </a:rPr>
              <a:t>사고 </a:t>
            </a:r>
            <a:r>
              <a:rPr lang="ko-KR" altLang="en-US" sz="1500" dirty="0">
                <a:solidFill>
                  <a:srgbClr val="FF0000"/>
                </a:solidFill>
              </a:rPr>
              <a:t>발생과 동시에 연락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이 </a:t>
            </a:r>
            <a:r>
              <a:rPr lang="ko-KR" altLang="en-US" sz="1500" dirty="0" smtClean="0">
                <a:solidFill>
                  <a:schemeClr val="tx2">
                    <a:lumMod val="50000"/>
                  </a:schemeClr>
                </a:solidFill>
              </a:rPr>
              <a:t>이루어지기 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때문에 </a:t>
            </a:r>
            <a:endParaRPr lang="en-US" altLang="ko-KR" sz="15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 smtClean="0">
                <a:solidFill>
                  <a:srgbClr val="FF0000"/>
                </a:solidFill>
              </a:rPr>
              <a:t>골든 타임 확보 가능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0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왼쪽 화살표 69"/>
          <p:cNvSpPr/>
          <p:nvPr/>
        </p:nvSpPr>
        <p:spPr>
          <a:xfrm rot="19781435">
            <a:off x="2029403" y="3719774"/>
            <a:ext cx="1226109" cy="187594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3" name="그룹 1062"/>
          <p:cNvGrpSpPr/>
          <p:nvPr/>
        </p:nvGrpSpPr>
        <p:grpSpPr>
          <a:xfrm>
            <a:off x="183258" y="300411"/>
            <a:ext cx="2197666" cy="461665"/>
            <a:chOff x="177139" y="302180"/>
            <a:chExt cx="2197666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159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아이템 소개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-76200" y="877534"/>
            <a:ext cx="166907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2546476" y="1531076"/>
            <a:ext cx="3489131" cy="3868299"/>
            <a:chOff x="2718147" y="1495009"/>
            <a:chExt cx="3489131" cy="386829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D64A3D2-61B3-44B3-8DD8-78B3B143388D}"/>
                </a:ext>
              </a:extLst>
            </p:cNvPr>
            <p:cNvGrpSpPr/>
            <p:nvPr/>
          </p:nvGrpSpPr>
          <p:grpSpPr>
            <a:xfrm>
              <a:off x="2718147" y="1495009"/>
              <a:ext cx="3489131" cy="3868299"/>
              <a:chOff x="3691107" y="1107348"/>
              <a:chExt cx="4783347" cy="5109059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BC23A17-D0D4-475E-9F22-D55351FCC0FA}"/>
                  </a:ext>
                </a:extLst>
              </p:cNvPr>
              <p:cNvSpPr/>
              <p:nvPr/>
            </p:nvSpPr>
            <p:spPr>
              <a:xfrm>
                <a:off x="4420999" y="2952924"/>
                <a:ext cx="1426127" cy="10486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atin typeface="+mn-ea"/>
                  </a:rPr>
                  <a:t>IOT </a:t>
                </a:r>
              </a:p>
              <a:p>
                <a:pPr algn="ctr"/>
                <a:r>
                  <a:rPr lang="en-US" altLang="ko-KR" sz="2000" b="1" dirty="0">
                    <a:latin typeface="+mn-ea"/>
                  </a:rPr>
                  <a:t>KIT</a:t>
                </a:r>
                <a:endParaRPr lang="ko-KR" altLang="en-US" sz="2000" b="1" dirty="0">
                  <a:latin typeface="+mn-ea"/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4C62E2C-58B2-47F9-A8E7-81D7B6D150C3}"/>
                  </a:ext>
                </a:extLst>
              </p:cNvPr>
              <p:cNvGrpSpPr/>
              <p:nvPr/>
            </p:nvGrpSpPr>
            <p:grpSpPr>
              <a:xfrm>
                <a:off x="3691107" y="1107348"/>
                <a:ext cx="4783347" cy="5109059"/>
                <a:chOff x="3665940" y="1098959"/>
                <a:chExt cx="4783347" cy="5109059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7244BDB8-FB76-4E4B-969E-1AA56CA6D778}"/>
                    </a:ext>
                  </a:extLst>
                </p:cNvPr>
                <p:cNvGrpSpPr/>
                <p:nvPr/>
              </p:nvGrpSpPr>
              <p:grpSpPr>
                <a:xfrm>
                  <a:off x="3665940" y="1098959"/>
                  <a:ext cx="4783347" cy="5109059"/>
                  <a:chOff x="897573" y="2759979"/>
                  <a:chExt cx="3525347" cy="3765400"/>
                </a:xfrm>
              </p:grpSpPr>
              <p:sp>
                <p:nvSpPr>
                  <p:cNvPr id="47" name="순서도: 처리 46">
                    <a:extLst>
                      <a:ext uri="{FF2B5EF4-FFF2-40B4-BE49-F238E27FC236}">
                        <a16:creationId xmlns:a16="http://schemas.microsoft.com/office/drawing/2014/main" id="{71EBA628-F6E9-4117-B1D4-D7A798C00D37}"/>
                      </a:ext>
                    </a:extLst>
                  </p:cNvPr>
                  <p:cNvSpPr/>
                  <p:nvPr/>
                </p:nvSpPr>
                <p:spPr>
                  <a:xfrm>
                    <a:off x="3531765" y="2759979"/>
                    <a:ext cx="738231" cy="167779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순서도: 처리 47">
                    <a:extLst>
                      <a:ext uri="{FF2B5EF4-FFF2-40B4-BE49-F238E27FC236}">
                        <a16:creationId xmlns:a16="http://schemas.microsoft.com/office/drawing/2014/main" id="{A65DC97A-3244-4D56-A468-3D584A7727A0}"/>
                      </a:ext>
                    </a:extLst>
                  </p:cNvPr>
                  <p:cNvSpPr/>
                  <p:nvPr/>
                </p:nvSpPr>
                <p:spPr>
                  <a:xfrm>
                    <a:off x="3523375" y="2785146"/>
                    <a:ext cx="134225" cy="2273417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순서도: 처리 48">
                    <a:extLst>
                      <a:ext uri="{FF2B5EF4-FFF2-40B4-BE49-F238E27FC236}">
                        <a16:creationId xmlns:a16="http://schemas.microsoft.com/office/drawing/2014/main" id="{676BDCE5-DDCE-4651-BCC4-9E8C2227A591}"/>
                      </a:ext>
                    </a:extLst>
                  </p:cNvPr>
                  <p:cNvSpPr/>
                  <p:nvPr/>
                </p:nvSpPr>
                <p:spPr>
                  <a:xfrm>
                    <a:off x="1526796" y="3993160"/>
                    <a:ext cx="2105637" cy="142613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순서도: 처리 49">
                    <a:extLst>
                      <a:ext uri="{FF2B5EF4-FFF2-40B4-BE49-F238E27FC236}">
                        <a16:creationId xmlns:a16="http://schemas.microsoft.com/office/drawing/2014/main" id="{84E0BD96-CF84-427F-BE9F-FC8C38B0C93F}"/>
                      </a:ext>
                    </a:extLst>
                  </p:cNvPr>
                  <p:cNvSpPr/>
                  <p:nvPr/>
                </p:nvSpPr>
                <p:spPr>
                  <a:xfrm>
                    <a:off x="1417739" y="3989794"/>
                    <a:ext cx="159391" cy="1605053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순서도: 처리 50">
                    <a:extLst>
                      <a:ext uri="{FF2B5EF4-FFF2-40B4-BE49-F238E27FC236}">
                        <a16:creationId xmlns:a16="http://schemas.microsoft.com/office/drawing/2014/main" id="{9357B3EE-EDED-4875-98E3-0F7CCEB17B24}"/>
                      </a:ext>
                    </a:extLst>
                  </p:cNvPr>
                  <p:cNvSpPr/>
                  <p:nvPr/>
                </p:nvSpPr>
                <p:spPr>
                  <a:xfrm>
                    <a:off x="1526796" y="4899170"/>
                    <a:ext cx="2130805" cy="159391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B173DDF4-E360-4123-AF6E-4394CA03C4FE}"/>
                      </a:ext>
                    </a:extLst>
                  </p:cNvPr>
                  <p:cNvGrpSpPr/>
                  <p:nvPr/>
                </p:nvGrpSpPr>
                <p:grpSpPr>
                  <a:xfrm>
                    <a:off x="1960139" y="4153812"/>
                    <a:ext cx="2462781" cy="2371567"/>
                    <a:chOff x="1476464" y="4236442"/>
                    <a:chExt cx="2238892" cy="2155970"/>
                  </a:xfrm>
                </p:grpSpPr>
                <p:sp>
                  <p:nvSpPr>
                    <p:cNvPr id="56" name="타원 55">
                      <a:extLst>
                        <a:ext uri="{FF2B5EF4-FFF2-40B4-BE49-F238E27FC236}">
                          <a16:creationId xmlns:a16="http://schemas.microsoft.com/office/drawing/2014/main" id="{2254F243-664D-4D9B-AB7C-6B766F8623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6464" y="4236442"/>
                      <a:ext cx="2238892" cy="215597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" name="타원 56">
                      <a:extLst>
                        <a:ext uri="{FF2B5EF4-FFF2-40B4-BE49-F238E27FC236}">
                          <a16:creationId xmlns:a16="http://schemas.microsoft.com/office/drawing/2014/main" id="{B0875AB2-B1B9-4FB8-B170-399A6F5D96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7798" y="4391637"/>
                      <a:ext cx="1853967" cy="185816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B14D0F34-FC16-4D4A-AB07-8A8678E9B0B8}"/>
                      </a:ext>
                    </a:extLst>
                  </p:cNvPr>
                  <p:cNvGrpSpPr/>
                  <p:nvPr/>
                </p:nvGrpSpPr>
                <p:grpSpPr>
                  <a:xfrm>
                    <a:off x="897573" y="5516665"/>
                    <a:ext cx="863189" cy="831221"/>
                    <a:chOff x="1476464" y="4236442"/>
                    <a:chExt cx="2238892" cy="2155970"/>
                  </a:xfrm>
                </p:grpSpPr>
                <p:sp>
                  <p:nvSpPr>
                    <p:cNvPr id="54" name="타원 53">
                      <a:extLst>
                        <a:ext uri="{FF2B5EF4-FFF2-40B4-BE49-F238E27FC236}">
                          <a16:creationId xmlns:a16="http://schemas.microsoft.com/office/drawing/2014/main" id="{74268795-FA0B-4236-AF1D-DBC48B6F51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6464" y="4236442"/>
                      <a:ext cx="2238892" cy="215597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" name="타원 54">
                      <a:extLst>
                        <a:ext uri="{FF2B5EF4-FFF2-40B4-BE49-F238E27FC236}">
                          <a16:creationId xmlns:a16="http://schemas.microsoft.com/office/drawing/2014/main" id="{DE582510-5685-40BC-AC0E-0523011B0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7798" y="4391637"/>
                      <a:ext cx="1853967" cy="185816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45" name="순서도: 처리 44">
                  <a:extLst>
                    <a:ext uri="{FF2B5EF4-FFF2-40B4-BE49-F238E27FC236}">
                      <a16:creationId xmlns:a16="http://schemas.microsoft.com/office/drawing/2014/main" id="{893D3D47-5FB1-4F19-B56F-871BF107566A}"/>
                    </a:ext>
                  </a:extLst>
                </p:cNvPr>
                <p:cNvSpPr/>
                <p:nvPr/>
              </p:nvSpPr>
              <p:spPr>
                <a:xfrm>
                  <a:off x="4379053" y="2567031"/>
                  <a:ext cx="335560" cy="192947"/>
                </a:xfrm>
                <a:prstGeom prst="flowChartProcess">
                  <a:avLst/>
                </a:prstGeom>
                <a:solidFill>
                  <a:schemeClr val="bg1"/>
                </a:solidFill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순서도: 처리 45">
                  <a:extLst>
                    <a:ext uri="{FF2B5EF4-FFF2-40B4-BE49-F238E27FC236}">
                      <a16:creationId xmlns:a16="http://schemas.microsoft.com/office/drawing/2014/main" id="{A49CCB5A-1270-41B5-A845-5167C1687F44}"/>
                    </a:ext>
                  </a:extLst>
                </p:cNvPr>
                <p:cNvSpPr/>
                <p:nvPr/>
              </p:nvSpPr>
              <p:spPr>
                <a:xfrm>
                  <a:off x="4471332" y="2994870"/>
                  <a:ext cx="1308684" cy="142613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59" name="그림 58" descr="실내, 건물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50932011-CA70-41EC-AD75-4091CD44C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22" y1="46667" x2="65778" y2="67667"/>
                          <a14:foregroundMark x1="65778" y1="67667" x2="50556" y2="57667"/>
                          <a14:foregroundMark x1="50556" y1="57667" x2="34111" y2="64222"/>
                          <a14:foregroundMark x1="34111" y1="64222" x2="31778" y2="39889"/>
                          <a14:foregroundMark x1="31778" y1="39889" x2="57000" y2="41111"/>
                          <a14:foregroundMark x1="57000" y1="41111" x2="63667" y2="58000"/>
                          <a14:foregroundMark x1="63667" y1="58000" x2="43333" y2="63889"/>
                          <a14:foregroundMark x1="43333" y1="63889" x2="39667" y2="45000"/>
                          <a14:foregroundMark x1="39667" y1="45000" x2="61667" y2="48889"/>
                          <a14:foregroundMark x1="61667" y1="48889" x2="62000" y2="66889"/>
                          <a14:foregroundMark x1="62000" y1="66889" x2="39667" y2="71667"/>
                          <a14:foregroundMark x1="39667" y1="71667" x2="28667" y2="56889"/>
                          <a14:foregroundMark x1="28667" y1="56889" x2="28889" y2="39222"/>
                          <a14:foregroundMark x1="28889" y1="39222" x2="47778" y2="31667"/>
                          <a14:foregroundMark x1="47778" y1="31667" x2="60778" y2="43556"/>
                          <a14:foregroundMark x1="60778" y1="43556" x2="57333" y2="65000"/>
                          <a14:foregroundMark x1="57333" y1="65000" x2="40333" y2="69889"/>
                          <a14:foregroundMark x1="40333" y1="69889" x2="30333" y2="47556"/>
                          <a14:foregroundMark x1="30333" y1="47556" x2="51000" y2="30333"/>
                          <a14:foregroundMark x1="51000" y1="30333" x2="69444" y2="35889"/>
                          <a14:foregroundMark x1="69444" y1="35889" x2="68000" y2="53556"/>
                          <a14:foregroundMark x1="68000" y1="53556" x2="66556" y2="54111"/>
                          <a14:foregroundMark x1="49889" y1="54556" x2="47778" y2="50000"/>
                          <a14:foregroundMark x1="47333" y1="43778" x2="64889" y2="54000"/>
                          <a14:foregroundMark x1="64889" y1="54000" x2="44111" y2="66556"/>
                          <a14:foregroundMark x1="44111" y1="66556" x2="39000" y2="49556"/>
                          <a14:foregroundMark x1="39000" y1="49556" x2="56222" y2="46444"/>
                          <a14:foregroundMark x1="56222" y1="46444" x2="56556" y2="47889"/>
                          <a14:foregroundMark x1="71556" y1="54556" x2="64667" y2="73111"/>
                          <a14:foregroundMark x1="64667" y1="73111" x2="47111" y2="71444"/>
                          <a14:foregroundMark x1="47111" y1="71444" x2="48333" y2="46889"/>
                          <a14:foregroundMark x1="48333" y1="46889" x2="57333" y2="4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9"/>
                </a:ext>
              </a:extLst>
            </a:blip>
            <a:stretch>
              <a:fillRect/>
            </a:stretch>
          </p:blipFill>
          <p:spPr>
            <a:xfrm>
              <a:off x="3923063" y="3034878"/>
              <a:ext cx="2220483" cy="2220483"/>
            </a:xfrm>
            <a:prstGeom prst="rect">
              <a:avLst/>
            </a:prstGeom>
          </p:spPr>
        </p:pic>
      </p:grpSp>
      <p:pic>
        <p:nvPicPr>
          <p:cNvPr id="60" name="그림 59" descr="앉아있는, 접시, 식탁용기구이(가) 표시된 사진&#10;&#10;높은 신뢰도로 생성된 설명">
            <a:extLst>
              <a:ext uri="{FF2B5EF4-FFF2-40B4-BE49-F238E27FC236}">
                <a16:creationId xmlns:a16="http://schemas.microsoft.com/office/drawing/2014/main" id="{019E4860-114D-4AB3-A702-1EE36DE1A8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1"/>
              </a:ext>
            </a:extLst>
          </a:blip>
          <a:stretch>
            <a:fillRect/>
          </a:stretch>
        </p:blipFill>
        <p:spPr>
          <a:xfrm>
            <a:off x="802263" y="1133058"/>
            <a:ext cx="1552613" cy="128693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38935" y="3825734"/>
            <a:ext cx="1140904" cy="1856524"/>
            <a:chOff x="677148" y="3939479"/>
            <a:chExt cx="1140904" cy="1856524"/>
          </a:xfrm>
        </p:grpSpPr>
        <p:pic>
          <p:nvPicPr>
            <p:cNvPr id="62" name="그림 61" descr="모니터, 전자기기, 디스플레이, 화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50E72F0-EAC7-44C4-8F50-A42D68F24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148" y="3939479"/>
              <a:ext cx="1140904" cy="1856524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FFFE4FC-5F9D-4736-9AD3-D43234CD5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6"/>
                </a:ext>
              </a:extLst>
            </a:blip>
            <a:srcRect l="7640" t="13988" r="48021" b="13043"/>
            <a:stretch/>
          </p:blipFill>
          <p:spPr>
            <a:xfrm>
              <a:off x="830760" y="4401227"/>
              <a:ext cx="890041" cy="807985"/>
            </a:xfrm>
            <a:prstGeom prst="rect">
              <a:avLst/>
            </a:prstGeom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0F2A5B3C-0FDD-4474-A4B7-F001FE34B0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7278" y="688181"/>
            <a:ext cx="2716640" cy="2382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70174" y="246642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호출 버튼</a:t>
            </a:r>
            <a:endParaRPr lang="ko-KR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036" y="5913173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연락 기능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40410" y="5451508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휠체어 제어</a:t>
            </a:r>
            <a:endParaRPr lang="ko-KR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왼쪽 화살표 16"/>
          <p:cNvSpPr/>
          <p:nvPr/>
        </p:nvSpPr>
        <p:spPr>
          <a:xfrm rot="1826531">
            <a:off x="2187071" y="2319929"/>
            <a:ext cx="941715" cy="174762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22451" y="3303993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감지 센서</a:t>
            </a:r>
            <a:endParaRPr lang="ko-KR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2" name="왼쪽 화살표 71"/>
          <p:cNvSpPr/>
          <p:nvPr/>
        </p:nvSpPr>
        <p:spPr>
          <a:xfrm rot="13308658">
            <a:off x="5702519" y="4862682"/>
            <a:ext cx="1572718" cy="157617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왼쪽 화살표 72"/>
          <p:cNvSpPr/>
          <p:nvPr/>
        </p:nvSpPr>
        <p:spPr>
          <a:xfrm rot="8987523">
            <a:off x="3488665" y="2289325"/>
            <a:ext cx="2574933" cy="173634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39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111377" cy="461665"/>
            <a:chOff x="177139" y="302180"/>
            <a:chExt cx="3111377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073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휠체어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6B7AB4B4-81E5-423F-A9B6-FEC531F72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7866718"/>
              </p:ext>
            </p:extLst>
          </p:nvPr>
        </p:nvGraphicFramePr>
        <p:xfrm>
          <a:off x="-579988" y="1352813"/>
          <a:ext cx="4911468" cy="4080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5" name="그림 44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60698EE-6089-4D83-BA16-8489656BF8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53" y="1726195"/>
            <a:ext cx="5388341" cy="39290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4564" y="38621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37.7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64FE68-5BEA-4463-BC4C-6FD39EF2C9C5}"/>
              </a:ext>
            </a:extLst>
          </p:cNvPr>
          <p:cNvSpPr txBox="1"/>
          <p:nvPr/>
        </p:nvSpPr>
        <p:spPr>
          <a:xfrm>
            <a:off x="2413946" y="5378246"/>
            <a:ext cx="1588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KHIDI (2017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15B7F2-304F-4325-80B3-11DBC4F16A17}"/>
              </a:ext>
            </a:extLst>
          </p:cNvPr>
          <p:cNvSpPr txBox="1"/>
          <p:nvPr/>
        </p:nvSpPr>
        <p:spPr>
          <a:xfrm>
            <a:off x="6625023" y="5631312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한국특허학회지</a:t>
            </a:r>
            <a:r>
              <a:rPr lang="en-US" altLang="ko-KR" sz="1000" dirty="0"/>
              <a:t>(2016</a:t>
            </a:r>
            <a:r>
              <a:rPr lang="ko-KR" altLang="en-US" sz="1000" dirty="0"/>
              <a:t>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53339" y="5757707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휠체어 부품이 가장 많은 비율을 차지</a:t>
            </a:r>
            <a:endParaRPr lang="ko-KR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1709" y="1232858"/>
            <a:ext cx="5322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휠체어의 시장 규모가 점점 성장하고 있는 것을 알 수 있음</a:t>
            </a:r>
            <a:endParaRPr lang="ko-KR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9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687</Words>
  <Application>Microsoft Office PowerPoint</Application>
  <PresentationFormat>화면 슬라이드 쇼(4:3)</PresentationFormat>
  <Paragraphs>284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나눔스퀘어 ExtraBold</vt:lpstr>
      <vt:lpstr>굴림</vt:lpstr>
      <vt:lpstr>Bell MT</vt:lpstr>
      <vt:lpstr>맑은 고딕</vt:lpstr>
      <vt:lpstr>나눔스퀘어 Bold</vt:lpstr>
      <vt:lpstr>나눔스퀘어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윤현</dc:creator>
  <cp:lastModifiedBy>이다빈</cp:lastModifiedBy>
  <cp:revision>157</cp:revision>
  <dcterms:created xsi:type="dcterms:W3CDTF">2018-04-28T11:10:27Z</dcterms:created>
  <dcterms:modified xsi:type="dcterms:W3CDTF">2018-10-09T13:19:46Z</dcterms:modified>
</cp:coreProperties>
</file>